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Lst>
  <p:sldSz cx="10693400" cy="15113000"/>
  <p:notesSz cx="6858000" cy="9144000"/>
  <p:embeddedFontLst>
    <p:embeddedFont>
      <p:font typeface="Oswald Bold" charset="1" panose="00000800000000000000"/>
      <p:regular r:id="rId7"/>
    </p:embeddedFont>
    <p:embeddedFont>
      <p:font typeface="Canva Sans" charset="1" panose="020B0503030501040103"/>
      <p:regular r:id="rId8"/>
    </p:embeddedFont>
    <p:embeddedFont>
      <p:font typeface="Anton" charset="1" panose="00000500000000000000"/>
      <p:regular r:id="rId9"/>
    </p:embeddedFont>
    <p:embeddedFont>
      <p:font typeface="Montserrat Bold" charset="1" panose="00000800000000000000"/>
      <p:regular r:id="rId10"/>
    </p:embeddedFont>
    <p:embeddedFont>
      <p:font typeface="Open Sans" charset="1" panose="00000000000000000000"/>
      <p:regular r:id="rId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pn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57BECE">
                <a:alpha val="100000"/>
              </a:srgbClr>
            </a:gs>
            <a:gs pos="100000">
              <a:srgbClr val="8AD339">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109000" y="1891116"/>
            <a:ext cx="5158379" cy="3479515"/>
            <a:chOff x="0" y="0"/>
            <a:chExt cx="1307124" cy="881703"/>
          </a:xfrm>
        </p:grpSpPr>
        <p:sp>
          <p:nvSpPr>
            <p:cNvPr name="Freeform 3" id="3"/>
            <p:cNvSpPr/>
            <p:nvPr/>
          </p:nvSpPr>
          <p:spPr>
            <a:xfrm flipH="false" flipV="false" rot="0">
              <a:off x="0" y="0"/>
              <a:ext cx="1307124" cy="881703"/>
            </a:xfrm>
            <a:custGeom>
              <a:avLst/>
              <a:gdLst/>
              <a:ahLst/>
              <a:cxnLst/>
              <a:rect r="r" b="b" t="t" l="l"/>
              <a:pathLst>
                <a:path h="881703" w="1307124">
                  <a:moveTo>
                    <a:pt x="0" y="0"/>
                  </a:moveTo>
                  <a:lnTo>
                    <a:pt x="1307124" y="0"/>
                  </a:lnTo>
                  <a:lnTo>
                    <a:pt x="1307124" y="881703"/>
                  </a:lnTo>
                  <a:lnTo>
                    <a:pt x="0" y="881703"/>
                  </a:lnTo>
                  <a:close/>
                </a:path>
              </a:pathLst>
            </a:custGeom>
            <a:solidFill>
              <a:srgbClr val="FFFFFF"/>
            </a:solidFill>
          </p:spPr>
        </p:sp>
        <p:sp>
          <p:nvSpPr>
            <p:cNvPr name="TextBox 4" id="4"/>
            <p:cNvSpPr txBox="true"/>
            <p:nvPr/>
          </p:nvSpPr>
          <p:spPr>
            <a:xfrm>
              <a:off x="0" y="-47625"/>
              <a:ext cx="1307124" cy="929328"/>
            </a:xfrm>
            <a:prstGeom prst="rect">
              <a:avLst/>
            </a:prstGeom>
          </p:spPr>
          <p:txBody>
            <a:bodyPr anchor="ctr" rtlCol="false" tIns="50800" lIns="50800" bIns="50800" rIns="50800"/>
            <a:lstStyle/>
            <a:p>
              <a:pPr algn="ctr">
                <a:lnSpc>
                  <a:spcPts val="2800"/>
                </a:lnSpc>
              </a:pPr>
            </a:p>
          </p:txBody>
        </p:sp>
      </p:grpSp>
      <p:grpSp>
        <p:nvGrpSpPr>
          <p:cNvPr name="Group 5" id="5"/>
          <p:cNvGrpSpPr/>
          <p:nvPr/>
        </p:nvGrpSpPr>
        <p:grpSpPr>
          <a:xfrm rot="0">
            <a:off x="109000" y="1891116"/>
            <a:ext cx="5158379" cy="443354"/>
            <a:chOff x="0" y="0"/>
            <a:chExt cx="1307124" cy="112345"/>
          </a:xfrm>
        </p:grpSpPr>
        <p:sp>
          <p:nvSpPr>
            <p:cNvPr name="Freeform 6" id="6"/>
            <p:cNvSpPr/>
            <p:nvPr/>
          </p:nvSpPr>
          <p:spPr>
            <a:xfrm flipH="false" flipV="false" rot="0">
              <a:off x="0" y="0"/>
              <a:ext cx="1307124" cy="112345"/>
            </a:xfrm>
            <a:custGeom>
              <a:avLst/>
              <a:gdLst/>
              <a:ahLst/>
              <a:cxnLst/>
              <a:rect r="r" b="b" t="t" l="l"/>
              <a:pathLst>
                <a:path h="112345" w="1307124">
                  <a:moveTo>
                    <a:pt x="0" y="0"/>
                  </a:moveTo>
                  <a:lnTo>
                    <a:pt x="1307124" y="0"/>
                  </a:lnTo>
                  <a:lnTo>
                    <a:pt x="1307124" y="112345"/>
                  </a:lnTo>
                  <a:lnTo>
                    <a:pt x="0" y="112345"/>
                  </a:lnTo>
                  <a:close/>
                </a:path>
              </a:pathLst>
            </a:custGeom>
            <a:solidFill>
              <a:srgbClr val="098967"/>
            </a:solidFill>
          </p:spPr>
        </p:sp>
        <p:sp>
          <p:nvSpPr>
            <p:cNvPr name="TextBox 7" id="7"/>
            <p:cNvSpPr txBox="true"/>
            <p:nvPr/>
          </p:nvSpPr>
          <p:spPr>
            <a:xfrm>
              <a:off x="0" y="-47625"/>
              <a:ext cx="1307124" cy="159970"/>
            </a:xfrm>
            <a:prstGeom prst="rect">
              <a:avLst/>
            </a:prstGeom>
          </p:spPr>
          <p:txBody>
            <a:bodyPr anchor="ctr" rtlCol="false" tIns="50800" lIns="50800" bIns="50800" rIns="50800"/>
            <a:lstStyle/>
            <a:p>
              <a:pPr algn="ctr">
                <a:lnSpc>
                  <a:spcPts val="2800"/>
                </a:lnSpc>
              </a:pPr>
            </a:p>
          </p:txBody>
        </p:sp>
      </p:grpSp>
      <p:grpSp>
        <p:nvGrpSpPr>
          <p:cNvPr name="Group 8" id="8"/>
          <p:cNvGrpSpPr/>
          <p:nvPr/>
        </p:nvGrpSpPr>
        <p:grpSpPr>
          <a:xfrm rot="0">
            <a:off x="109000" y="1715265"/>
            <a:ext cx="165649" cy="443354"/>
            <a:chOff x="0" y="0"/>
            <a:chExt cx="41975" cy="112345"/>
          </a:xfrm>
        </p:grpSpPr>
        <p:sp>
          <p:nvSpPr>
            <p:cNvPr name="Freeform 9" id="9"/>
            <p:cNvSpPr/>
            <p:nvPr/>
          </p:nvSpPr>
          <p:spPr>
            <a:xfrm flipH="false" flipV="false" rot="0">
              <a:off x="0" y="0"/>
              <a:ext cx="41975" cy="112345"/>
            </a:xfrm>
            <a:custGeom>
              <a:avLst/>
              <a:gdLst/>
              <a:ahLst/>
              <a:cxnLst/>
              <a:rect r="r" b="b" t="t" l="l"/>
              <a:pathLst>
                <a:path h="112345" w="41975">
                  <a:moveTo>
                    <a:pt x="0" y="0"/>
                  </a:moveTo>
                  <a:lnTo>
                    <a:pt x="41975" y="0"/>
                  </a:lnTo>
                  <a:lnTo>
                    <a:pt x="41975" y="112345"/>
                  </a:lnTo>
                  <a:lnTo>
                    <a:pt x="0" y="112345"/>
                  </a:lnTo>
                  <a:close/>
                </a:path>
              </a:pathLst>
            </a:custGeom>
            <a:solidFill>
              <a:srgbClr val="FF900D"/>
            </a:solidFill>
          </p:spPr>
        </p:sp>
        <p:sp>
          <p:nvSpPr>
            <p:cNvPr name="TextBox 10" id="10"/>
            <p:cNvSpPr txBox="true"/>
            <p:nvPr/>
          </p:nvSpPr>
          <p:spPr>
            <a:xfrm>
              <a:off x="0" y="-47625"/>
              <a:ext cx="41975" cy="159970"/>
            </a:xfrm>
            <a:prstGeom prst="rect">
              <a:avLst/>
            </a:prstGeom>
          </p:spPr>
          <p:txBody>
            <a:bodyPr anchor="ctr" rtlCol="false" tIns="50800" lIns="50800" bIns="50800" rIns="50800"/>
            <a:lstStyle/>
            <a:p>
              <a:pPr algn="ctr">
                <a:lnSpc>
                  <a:spcPts val="2800"/>
                </a:lnSpc>
              </a:pPr>
            </a:p>
          </p:txBody>
        </p:sp>
      </p:grpSp>
      <p:grpSp>
        <p:nvGrpSpPr>
          <p:cNvPr name="Group 11" id="11"/>
          <p:cNvGrpSpPr/>
          <p:nvPr/>
        </p:nvGrpSpPr>
        <p:grpSpPr>
          <a:xfrm rot="0">
            <a:off x="109000" y="5456356"/>
            <a:ext cx="5158379" cy="5213748"/>
            <a:chOff x="0" y="0"/>
            <a:chExt cx="6877839" cy="6951664"/>
          </a:xfrm>
        </p:grpSpPr>
        <p:grpSp>
          <p:nvGrpSpPr>
            <p:cNvPr name="Group 12" id="12"/>
            <p:cNvGrpSpPr/>
            <p:nvPr/>
          </p:nvGrpSpPr>
          <p:grpSpPr>
            <a:xfrm rot="0">
              <a:off x="0" y="0"/>
              <a:ext cx="6877839" cy="6951664"/>
              <a:chOff x="0" y="0"/>
              <a:chExt cx="1307124" cy="1321154"/>
            </a:xfrm>
          </p:grpSpPr>
          <p:sp>
            <p:nvSpPr>
              <p:cNvPr name="Freeform 13" id="13"/>
              <p:cNvSpPr/>
              <p:nvPr/>
            </p:nvSpPr>
            <p:spPr>
              <a:xfrm flipH="false" flipV="false" rot="0">
                <a:off x="0" y="0"/>
                <a:ext cx="1307124" cy="1321154"/>
              </a:xfrm>
              <a:custGeom>
                <a:avLst/>
                <a:gdLst/>
                <a:ahLst/>
                <a:cxnLst/>
                <a:rect r="r" b="b" t="t" l="l"/>
                <a:pathLst>
                  <a:path h="1321154" w="1307124">
                    <a:moveTo>
                      <a:pt x="0" y="0"/>
                    </a:moveTo>
                    <a:lnTo>
                      <a:pt x="1307124" y="0"/>
                    </a:lnTo>
                    <a:lnTo>
                      <a:pt x="1307124" y="1321154"/>
                    </a:lnTo>
                    <a:lnTo>
                      <a:pt x="0" y="1321154"/>
                    </a:lnTo>
                    <a:close/>
                  </a:path>
                </a:pathLst>
              </a:custGeom>
              <a:solidFill>
                <a:srgbClr val="FFFFFF"/>
              </a:solidFill>
            </p:spPr>
          </p:sp>
          <p:sp>
            <p:nvSpPr>
              <p:cNvPr name="TextBox 14" id="14"/>
              <p:cNvSpPr txBox="true"/>
              <p:nvPr/>
            </p:nvSpPr>
            <p:spPr>
              <a:xfrm>
                <a:off x="0" y="-47625"/>
                <a:ext cx="1307124" cy="1368779"/>
              </a:xfrm>
              <a:prstGeom prst="rect">
                <a:avLst/>
              </a:prstGeom>
            </p:spPr>
            <p:txBody>
              <a:bodyPr anchor="ctr" rtlCol="false" tIns="50800" lIns="50800" bIns="50800" rIns="50800"/>
              <a:lstStyle/>
              <a:p>
                <a:pPr algn="ctr">
                  <a:lnSpc>
                    <a:spcPts val="2800"/>
                  </a:lnSpc>
                </a:pPr>
              </a:p>
            </p:txBody>
          </p:sp>
        </p:grpSp>
        <p:grpSp>
          <p:nvGrpSpPr>
            <p:cNvPr name="Group 15" id="15"/>
            <p:cNvGrpSpPr/>
            <p:nvPr/>
          </p:nvGrpSpPr>
          <p:grpSpPr>
            <a:xfrm rot="0">
              <a:off x="0" y="0"/>
              <a:ext cx="6877839" cy="591139"/>
              <a:chOff x="0" y="0"/>
              <a:chExt cx="1307124" cy="112345"/>
            </a:xfrm>
          </p:grpSpPr>
          <p:sp>
            <p:nvSpPr>
              <p:cNvPr name="Freeform 16" id="16"/>
              <p:cNvSpPr/>
              <p:nvPr/>
            </p:nvSpPr>
            <p:spPr>
              <a:xfrm flipH="false" flipV="false" rot="0">
                <a:off x="0" y="0"/>
                <a:ext cx="1307124" cy="112345"/>
              </a:xfrm>
              <a:custGeom>
                <a:avLst/>
                <a:gdLst/>
                <a:ahLst/>
                <a:cxnLst/>
                <a:rect r="r" b="b" t="t" l="l"/>
                <a:pathLst>
                  <a:path h="112345" w="1307124">
                    <a:moveTo>
                      <a:pt x="0" y="0"/>
                    </a:moveTo>
                    <a:lnTo>
                      <a:pt x="1307124" y="0"/>
                    </a:lnTo>
                    <a:lnTo>
                      <a:pt x="1307124" y="112345"/>
                    </a:lnTo>
                    <a:lnTo>
                      <a:pt x="0" y="112345"/>
                    </a:lnTo>
                    <a:close/>
                  </a:path>
                </a:pathLst>
              </a:custGeom>
              <a:solidFill>
                <a:srgbClr val="098967"/>
              </a:solidFill>
            </p:spPr>
          </p:sp>
          <p:sp>
            <p:nvSpPr>
              <p:cNvPr name="TextBox 17" id="17"/>
              <p:cNvSpPr txBox="true"/>
              <p:nvPr/>
            </p:nvSpPr>
            <p:spPr>
              <a:xfrm>
                <a:off x="0" y="-47625"/>
                <a:ext cx="1307124" cy="159970"/>
              </a:xfrm>
              <a:prstGeom prst="rect">
                <a:avLst/>
              </a:prstGeom>
            </p:spPr>
            <p:txBody>
              <a:bodyPr anchor="ctr" rtlCol="false" tIns="50800" lIns="50800" bIns="50800" rIns="50800"/>
              <a:lstStyle/>
              <a:p>
                <a:pPr algn="ctr">
                  <a:lnSpc>
                    <a:spcPts val="2800"/>
                  </a:lnSpc>
                </a:pPr>
              </a:p>
            </p:txBody>
          </p:sp>
        </p:grpSp>
        <p:sp>
          <p:nvSpPr>
            <p:cNvPr name="TextBox 18" id="18"/>
            <p:cNvSpPr txBox="true"/>
            <p:nvPr/>
          </p:nvSpPr>
          <p:spPr>
            <a:xfrm rot="0">
              <a:off x="457223" y="93227"/>
              <a:ext cx="2209350" cy="376110"/>
            </a:xfrm>
            <a:prstGeom prst="rect">
              <a:avLst/>
            </a:prstGeom>
          </p:spPr>
          <p:txBody>
            <a:bodyPr anchor="t" rtlCol="false" tIns="0" lIns="0" bIns="0" rIns="0">
              <a:spAutoFit/>
            </a:bodyPr>
            <a:lstStyle/>
            <a:p>
              <a:pPr algn="ctr">
                <a:lnSpc>
                  <a:spcPts val="2431"/>
                </a:lnSpc>
              </a:pPr>
              <a:r>
                <a:rPr lang="en-US" b="true" sz="1736" spc="119">
                  <a:solidFill>
                    <a:srgbClr val="FFFFFF"/>
                  </a:solidFill>
                  <a:latin typeface="Oswald Bold"/>
                  <a:ea typeface="Oswald Bold"/>
                  <a:cs typeface="Oswald Bold"/>
                  <a:sym typeface="Oswald Bold"/>
                </a:rPr>
                <a:t>METHODOLOGY</a:t>
              </a:r>
            </a:p>
          </p:txBody>
        </p:sp>
        <p:grpSp>
          <p:nvGrpSpPr>
            <p:cNvPr name="Group 19" id="19"/>
            <p:cNvGrpSpPr/>
            <p:nvPr/>
          </p:nvGrpSpPr>
          <p:grpSpPr>
            <a:xfrm rot="0">
              <a:off x="0" y="0"/>
              <a:ext cx="220865" cy="591139"/>
              <a:chOff x="0" y="0"/>
              <a:chExt cx="41975" cy="112345"/>
            </a:xfrm>
          </p:grpSpPr>
          <p:sp>
            <p:nvSpPr>
              <p:cNvPr name="Freeform 20" id="20"/>
              <p:cNvSpPr/>
              <p:nvPr/>
            </p:nvSpPr>
            <p:spPr>
              <a:xfrm flipH="false" flipV="false" rot="0">
                <a:off x="0" y="0"/>
                <a:ext cx="41975" cy="112345"/>
              </a:xfrm>
              <a:custGeom>
                <a:avLst/>
                <a:gdLst/>
                <a:ahLst/>
                <a:cxnLst/>
                <a:rect r="r" b="b" t="t" l="l"/>
                <a:pathLst>
                  <a:path h="112345" w="41975">
                    <a:moveTo>
                      <a:pt x="0" y="0"/>
                    </a:moveTo>
                    <a:lnTo>
                      <a:pt x="41975" y="0"/>
                    </a:lnTo>
                    <a:lnTo>
                      <a:pt x="41975" y="112345"/>
                    </a:lnTo>
                    <a:lnTo>
                      <a:pt x="0" y="112345"/>
                    </a:lnTo>
                    <a:close/>
                  </a:path>
                </a:pathLst>
              </a:custGeom>
              <a:solidFill>
                <a:srgbClr val="FF900D"/>
              </a:solidFill>
            </p:spPr>
          </p:sp>
          <p:sp>
            <p:nvSpPr>
              <p:cNvPr name="TextBox 21" id="21"/>
              <p:cNvSpPr txBox="true"/>
              <p:nvPr/>
            </p:nvSpPr>
            <p:spPr>
              <a:xfrm>
                <a:off x="0" y="-47625"/>
                <a:ext cx="41975" cy="159970"/>
              </a:xfrm>
              <a:prstGeom prst="rect">
                <a:avLst/>
              </a:prstGeom>
            </p:spPr>
            <p:txBody>
              <a:bodyPr anchor="ctr" rtlCol="false" tIns="50800" lIns="50800" bIns="50800" rIns="50800"/>
              <a:lstStyle/>
              <a:p>
                <a:pPr algn="ctr">
                  <a:lnSpc>
                    <a:spcPts val="2800"/>
                  </a:lnSpc>
                </a:pPr>
              </a:p>
            </p:txBody>
          </p:sp>
        </p:grpSp>
      </p:grpSp>
      <p:grpSp>
        <p:nvGrpSpPr>
          <p:cNvPr name="Group 22" id="22"/>
          <p:cNvGrpSpPr/>
          <p:nvPr/>
        </p:nvGrpSpPr>
        <p:grpSpPr>
          <a:xfrm rot="0">
            <a:off x="109000" y="10755829"/>
            <a:ext cx="5158379" cy="3739367"/>
            <a:chOff x="0" y="0"/>
            <a:chExt cx="1307124" cy="947549"/>
          </a:xfrm>
        </p:grpSpPr>
        <p:sp>
          <p:nvSpPr>
            <p:cNvPr name="Freeform 23" id="23"/>
            <p:cNvSpPr/>
            <p:nvPr/>
          </p:nvSpPr>
          <p:spPr>
            <a:xfrm flipH="false" flipV="false" rot="0">
              <a:off x="0" y="0"/>
              <a:ext cx="1307124" cy="947549"/>
            </a:xfrm>
            <a:custGeom>
              <a:avLst/>
              <a:gdLst/>
              <a:ahLst/>
              <a:cxnLst/>
              <a:rect r="r" b="b" t="t" l="l"/>
              <a:pathLst>
                <a:path h="947549" w="1307124">
                  <a:moveTo>
                    <a:pt x="0" y="0"/>
                  </a:moveTo>
                  <a:lnTo>
                    <a:pt x="1307124" y="0"/>
                  </a:lnTo>
                  <a:lnTo>
                    <a:pt x="1307124" y="947549"/>
                  </a:lnTo>
                  <a:lnTo>
                    <a:pt x="0" y="947549"/>
                  </a:lnTo>
                  <a:close/>
                </a:path>
              </a:pathLst>
            </a:custGeom>
            <a:solidFill>
              <a:srgbClr val="FFFFFF"/>
            </a:solidFill>
          </p:spPr>
        </p:sp>
        <p:sp>
          <p:nvSpPr>
            <p:cNvPr name="TextBox 24" id="24"/>
            <p:cNvSpPr txBox="true"/>
            <p:nvPr/>
          </p:nvSpPr>
          <p:spPr>
            <a:xfrm>
              <a:off x="0" y="-47625"/>
              <a:ext cx="1307124" cy="995174"/>
            </a:xfrm>
            <a:prstGeom prst="rect">
              <a:avLst/>
            </a:prstGeom>
          </p:spPr>
          <p:txBody>
            <a:bodyPr anchor="ctr" rtlCol="false" tIns="50800" lIns="50800" bIns="50800" rIns="50800"/>
            <a:lstStyle/>
            <a:p>
              <a:pPr algn="ctr">
                <a:lnSpc>
                  <a:spcPts val="2800"/>
                </a:lnSpc>
              </a:pPr>
            </a:p>
          </p:txBody>
        </p:sp>
      </p:grpSp>
      <p:grpSp>
        <p:nvGrpSpPr>
          <p:cNvPr name="Group 25" id="25"/>
          <p:cNvGrpSpPr/>
          <p:nvPr/>
        </p:nvGrpSpPr>
        <p:grpSpPr>
          <a:xfrm rot="0">
            <a:off x="109000" y="10755829"/>
            <a:ext cx="5158379" cy="443354"/>
            <a:chOff x="0" y="0"/>
            <a:chExt cx="1307124" cy="112345"/>
          </a:xfrm>
        </p:grpSpPr>
        <p:sp>
          <p:nvSpPr>
            <p:cNvPr name="Freeform 26" id="26"/>
            <p:cNvSpPr/>
            <p:nvPr/>
          </p:nvSpPr>
          <p:spPr>
            <a:xfrm flipH="false" flipV="false" rot="0">
              <a:off x="0" y="0"/>
              <a:ext cx="1307124" cy="112345"/>
            </a:xfrm>
            <a:custGeom>
              <a:avLst/>
              <a:gdLst/>
              <a:ahLst/>
              <a:cxnLst/>
              <a:rect r="r" b="b" t="t" l="l"/>
              <a:pathLst>
                <a:path h="112345" w="1307124">
                  <a:moveTo>
                    <a:pt x="0" y="0"/>
                  </a:moveTo>
                  <a:lnTo>
                    <a:pt x="1307124" y="0"/>
                  </a:lnTo>
                  <a:lnTo>
                    <a:pt x="1307124" y="112345"/>
                  </a:lnTo>
                  <a:lnTo>
                    <a:pt x="0" y="112345"/>
                  </a:lnTo>
                  <a:close/>
                </a:path>
              </a:pathLst>
            </a:custGeom>
            <a:solidFill>
              <a:srgbClr val="098967"/>
            </a:solidFill>
          </p:spPr>
        </p:sp>
        <p:sp>
          <p:nvSpPr>
            <p:cNvPr name="TextBox 27" id="27"/>
            <p:cNvSpPr txBox="true"/>
            <p:nvPr/>
          </p:nvSpPr>
          <p:spPr>
            <a:xfrm>
              <a:off x="0" y="-47625"/>
              <a:ext cx="1307124" cy="159970"/>
            </a:xfrm>
            <a:prstGeom prst="rect">
              <a:avLst/>
            </a:prstGeom>
          </p:spPr>
          <p:txBody>
            <a:bodyPr anchor="ctr" rtlCol="false" tIns="50800" lIns="50800" bIns="50800" rIns="50800"/>
            <a:lstStyle/>
            <a:p>
              <a:pPr algn="ctr">
                <a:lnSpc>
                  <a:spcPts val="2800"/>
                </a:lnSpc>
              </a:pPr>
            </a:p>
          </p:txBody>
        </p:sp>
      </p:grpSp>
      <p:grpSp>
        <p:nvGrpSpPr>
          <p:cNvPr name="Group 28" id="28"/>
          <p:cNvGrpSpPr/>
          <p:nvPr/>
        </p:nvGrpSpPr>
        <p:grpSpPr>
          <a:xfrm rot="0">
            <a:off x="109000" y="10755829"/>
            <a:ext cx="165649" cy="443354"/>
            <a:chOff x="0" y="0"/>
            <a:chExt cx="41975" cy="112345"/>
          </a:xfrm>
        </p:grpSpPr>
        <p:sp>
          <p:nvSpPr>
            <p:cNvPr name="Freeform 29" id="29"/>
            <p:cNvSpPr/>
            <p:nvPr/>
          </p:nvSpPr>
          <p:spPr>
            <a:xfrm flipH="false" flipV="false" rot="0">
              <a:off x="0" y="0"/>
              <a:ext cx="41975" cy="112345"/>
            </a:xfrm>
            <a:custGeom>
              <a:avLst/>
              <a:gdLst/>
              <a:ahLst/>
              <a:cxnLst/>
              <a:rect r="r" b="b" t="t" l="l"/>
              <a:pathLst>
                <a:path h="112345" w="41975">
                  <a:moveTo>
                    <a:pt x="0" y="0"/>
                  </a:moveTo>
                  <a:lnTo>
                    <a:pt x="41975" y="0"/>
                  </a:lnTo>
                  <a:lnTo>
                    <a:pt x="41975" y="112345"/>
                  </a:lnTo>
                  <a:lnTo>
                    <a:pt x="0" y="112345"/>
                  </a:lnTo>
                  <a:close/>
                </a:path>
              </a:pathLst>
            </a:custGeom>
            <a:solidFill>
              <a:srgbClr val="FF900D"/>
            </a:solidFill>
          </p:spPr>
        </p:sp>
        <p:sp>
          <p:nvSpPr>
            <p:cNvPr name="TextBox 30" id="30"/>
            <p:cNvSpPr txBox="true"/>
            <p:nvPr/>
          </p:nvSpPr>
          <p:spPr>
            <a:xfrm>
              <a:off x="0" y="-47625"/>
              <a:ext cx="41975" cy="159970"/>
            </a:xfrm>
            <a:prstGeom prst="rect">
              <a:avLst/>
            </a:prstGeom>
          </p:spPr>
          <p:txBody>
            <a:bodyPr anchor="ctr" rtlCol="false" tIns="50800" lIns="50800" bIns="50800" rIns="50800"/>
            <a:lstStyle/>
            <a:p>
              <a:pPr algn="ctr">
                <a:lnSpc>
                  <a:spcPts val="2800"/>
                </a:lnSpc>
              </a:pPr>
            </a:p>
          </p:txBody>
        </p:sp>
      </p:grpSp>
      <p:grpSp>
        <p:nvGrpSpPr>
          <p:cNvPr name="Group 31" id="31"/>
          <p:cNvGrpSpPr/>
          <p:nvPr/>
        </p:nvGrpSpPr>
        <p:grpSpPr>
          <a:xfrm rot="0">
            <a:off x="5427006" y="1881864"/>
            <a:ext cx="5158379" cy="4763436"/>
            <a:chOff x="0" y="0"/>
            <a:chExt cx="1307124" cy="1207046"/>
          </a:xfrm>
        </p:grpSpPr>
        <p:sp>
          <p:nvSpPr>
            <p:cNvPr name="Freeform 32" id="32"/>
            <p:cNvSpPr/>
            <p:nvPr/>
          </p:nvSpPr>
          <p:spPr>
            <a:xfrm flipH="false" flipV="false" rot="0">
              <a:off x="0" y="0"/>
              <a:ext cx="1307124" cy="1207046"/>
            </a:xfrm>
            <a:custGeom>
              <a:avLst/>
              <a:gdLst/>
              <a:ahLst/>
              <a:cxnLst/>
              <a:rect r="r" b="b" t="t" l="l"/>
              <a:pathLst>
                <a:path h="1207046" w="1307124">
                  <a:moveTo>
                    <a:pt x="0" y="0"/>
                  </a:moveTo>
                  <a:lnTo>
                    <a:pt x="1307124" y="0"/>
                  </a:lnTo>
                  <a:lnTo>
                    <a:pt x="1307124" y="1207046"/>
                  </a:lnTo>
                  <a:lnTo>
                    <a:pt x="0" y="1207046"/>
                  </a:lnTo>
                  <a:close/>
                </a:path>
              </a:pathLst>
            </a:custGeom>
            <a:solidFill>
              <a:srgbClr val="FFFFFF"/>
            </a:solidFill>
          </p:spPr>
        </p:sp>
        <p:sp>
          <p:nvSpPr>
            <p:cNvPr name="TextBox 33" id="33"/>
            <p:cNvSpPr txBox="true"/>
            <p:nvPr/>
          </p:nvSpPr>
          <p:spPr>
            <a:xfrm>
              <a:off x="0" y="-47625"/>
              <a:ext cx="1307124" cy="1254671"/>
            </a:xfrm>
            <a:prstGeom prst="rect">
              <a:avLst/>
            </a:prstGeom>
          </p:spPr>
          <p:txBody>
            <a:bodyPr anchor="ctr" rtlCol="false" tIns="50800" lIns="50800" bIns="50800" rIns="50800"/>
            <a:lstStyle/>
            <a:p>
              <a:pPr algn="ctr">
                <a:lnSpc>
                  <a:spcPts val="2800"/>
                </a:lnSpc>
              </a:pPr>
            </a:p>
          </p:txBody>
        </p:sp>
      </p:grpSp>
      <p:grpSp>
        <p:nvGrpSpPr>
          <p:cNvPr name="Group 34" id="34"/>
          <p:cNvGrpSpPr/>
          <p:nvPr/>
        </p:nvGrpSpPr>
        <p:grpSpPr>
          <a:xfrm rot="0">
            <a:off x="5427006" y="6711975"/>
            <a:ext cx="5158379" cy="3697730"/>
            <a:chOff x="0" y="0"/>
            <a:chExt cx="1307124" cy="936998"/>
          </a:xfrm>
        </p:grpSpPr>
        <p:sp>
          <p:nvSpPr>
            <p:cNvPr name="Freeform 35" id="35"/>
            <p:cNvSpPr/>
            <p:nvPr/>
          </p:nvSpPr>
          <p:spPr>
            <a:xfrm flipH="false" flipV="false" rot="0">
              <a:off x="0" y="0"/>
              <a:ext cx="1307124" cy="936998"/>
            </a:xfrm>
            <a:custGeom>
              <a:avLst/>
              <a:gdLst/>
              <a:ahLst/>
              <a:cxnLst/>
              <a:rect r="r" b="b" t="t" l="l"/>
              <a:pathLst>
                <a:path h="936998" w="1307124">
                  <a:moveTo>
                    <a:pt x="0" y="0"/>
                  </a:moveTo>
                  <a:lnTo>
                    <a:pt x="1307124" y="0"/>
                  </a:lnTo>
                  <a:lnTo>
                    <a:pt x="1307124" y="936998"/>
                  </a:lnTo>
                  <a:lnTo>
                    <a:pt x="0" y="936998"/>
                  </a:lnTo>
                  <a:close/>
                </a:path>
              </a:pathLst>
            </a:custGeom>
            <a:solidFill>
              <a:srgbClr val="FFFFFF"/>
            </a:solidFill>
          </p:spPr>
        </p:sp>
        <p:sp>
          <p:nvSpPr>
            <p:cNvPr name="TextBox 36" id="36"/>
            <p:cNvSpPr txBox="true"/>
            <p:nvPr/>
          </p:nvSpPr>
          <p:spPr>
            <a:xfrm>
              <a:off x="0" y="-47625"/>
              <a:ext cx="1307124" cy="984623"/>
            </a:xfrm>
            <a:prstGeom prst="rect">
              <a:avLst/>
            </a:prstGeom>
          </p:spPr>
          <p:txBody>
            <a:bodyPr anchor="ctr" rtlCol="false" tIns="50800" lIns="50800" bIns="50800" rIns="50800"/>
            <a:lstStyle/>
            <a:p>
              <a:pPr algn="ctr">
                <a:lnSpc>
                  <a:spcPts val="2800"/>
                </a:lnSpc>
              </a:pPr>
            </a:p>
          </p:txBody>
        </p:sp>
      </p:grpSp>
      <p:grpSp>
        <p:nvGrpSpPr>
          <p:cNvPr name="Group 37" id="37"/>
          <p:cNvGrpSpPr/>
          <p:nvPr/>
        </p:nvGrpSpPr>
        <p:grpSpPr>
          <a:xfrm rot="0">
            <a:off x="5427006" y="6711975"/>
            <a:ext cx="5158379" cy="443354"/>
            <a:chOff x="0" y="0"/>
            <a:chExt cx="1307124" cy="112345"/>
          </a:xfrm>
        </p:grpSpPr>
        <p:sp>
          <p:nvSpPr>
            <p:cNvPr name="Freeform 38" id="38"/>
            <p:cNvSpPr/>
            <p:nvPr/>
          </p:nvSpPr>
          <p:spPr>
            <a:xfrm flipH="false" flipV="false" rot="0">
              <a:off x="0" y="0"/>
              <a:ext cx="1307124" cy="112345"/>
            </a:xfrm>
            <a:custGeom>
              <a:avLst/>
              <a:gdLst/>
              <a:ahLst/>
              <a:cxnLst/>
              <a:rect r="r" b="b" t="t" l="l"/>
              <a:pathLst>
                <a:path h="112345" w="1307124">
                  <a:moveTo>
                    <a:pt x="0" y="0"/>
                  </a:moveTo>
                  <a:lnTo>
                    <a:pt x="1307124" y="0"/>
                  </a:lnTo>
                  <a:lnTo>
                    <a:pt x="1307124" y="112345"/>
                  </a:lnTo>
                  <a:lnTo>
                    <a:pt x="0" y="112345"/>
                  </a:lnTo>
                  <a:close/>
                </a:path>
              </a:pathLst>
            </a:custGeom>
            <a:solidFill>
              <a:srgbClr val="098967"/>
            </a:solidFill>
          </p:spPr>
        </p:sp>
        <p:sp>
          <p:nvSpPr>
            <p:cNvPr name="TextBox 39" id="39"/>
            <p:cNvSpPr txBox="true"/>
            <p:nvPr/>
          </p:nvSpPr>
          <p:spPr>
            <a:xfrm>
              <a:off x="0" y="-47625"/>
              <a:ext cx="1307124" cy="159970"/>
            </a:xfrm>
            <a:prstGeom prst="rect">
              <a:avLst/>
            </a:prstGeom>
          </p:spPr>
          <p:txBody>
            <a:bodyPr anchor="ctr" rtlCol="false" tIns="50800" lIns="50800" bIns="50800" rIns="50800"/>
            <a:lstStyle/>
            <a:p>
              <a:pPr algn="ctr">
                <a:lnSpc>
                  <a:spcPts val="2800"/>
                </a:lnSpc>
              </a:pPr>
            </a:p>
          </p:txBody>
        </p:sp>
      </p:grpSp>
      <p:grpSp>
        <p:nvGrpSpPr>
          <p:cNvPr name="Group 40" id="40"/>
          <p:cNvGrpSpPr/>
          <p:nvPr/>
        </p:nvGrpSpPr>
        <p:grpSpPr>
          <a:xfrm rot="0">
            <a:off x="5419377" y="6711975"/>
            <a:ext cx="165649" cy="443354"/>
            <a:chOff x="0" y="0"/>
            <a:chExt cx="41975" cy="112345"/>
          </a:xfrm>
        </p:grpSpPr>
        <p:sp>
          <p:nvSpPr>
            <p:cNvPr name="Freeform 41" id="41"/>
            <p:cNvSpPr/>
            <p:nvPr/>
          </p:nvSpPr>
          <p:spPr>
            <a:xfrm flipH="false" flipV="false" rot="0">
              <a:off x="0" y="0"/>
              <a:ext cx="41975" cy="112345"/>
            </a:xfrm>
            <a:custGeom>
              <a:avLst/>
              <a:gdLst/>
              <a:ahLst/>
              <a:cxnLst/>
              <a:rect r="r" b="b" t="t" l="l"/>
              <a:pathLst>
                <a:path h="112345" w="41975">
                  <a:moveTo>
                    <a:pt x="0" y="0"/>
                  </a:moveTo>
                  <a:lnTo>
                    <a:pt x="41975" y="0"/>
                  </a:lnTo>
                  <a:lnTo>
                    <a:pt x="41975" y="112345"/>
                  </a:lnTo>
                  <a:lnTo>
                    <a:pt x="0" y="112345"/>
                  </a:lnTo>
                  <a:close/>
                </a:path>
              </a:pathLst>
            </a:custGeom>
            <a:solidFill>
              <a:srgbClr val="FF900D"/>
            </a:solidFill>
          </p:spPr>
        </p:sp>
        <p:sp>
          <p:nvSpPr>
            <p:cNvPr name="TextBox 42" id="42"/>
            <p:cNvSpPr txBox="true"/>
            <p:nvPr/>
          </p:nvSpPr>
          <p:spPr>
            <a:xfrm>
              <a:off x="0" y="-47625"/>
              <a:ext cx="41975" cy="159970"/>
            </a:xfrm>
            <a:prstGeom prst="rect">
              <a:avLst/>
            </a:prstGeom>
          </p:spPr>
          <p:txBody>
            <a:bodyPr anchor="ctr" rtlCol="false" tIns="50800" lIns="50800" bIns="50800" rIns="50800"/>
            <a:lstStyle/>
            <a:p>
              <a:pPr algn="ctr">
                <a:lnSpc>
                  <a:spcPts val="2800"/>
                </a:lnSpc>
              </a:pPr>
            </a:p>
          </p:txBody>
        </p:sp>
      </p:grpSp>
      <p:grpSp>
        <p:nvGrpSpPr>
          <p:cNvPr name="Group 43" id="43"/>
          <p:cNvGrpSpPr/>
          <p:nvPr/>
        </p:nvGrpSpPr>
        <p:grpSpPr>
          <a:xfrm rot="0">
            <a:off x="5427006" y="10466855"/>
            <a:ext cx="5158379" cy="2284262"/>
            <a:chOff x="0" y="0"/>
            <a:chExt cx="1307124" cy="578828"/>
          </a:xfrm>
        </p:grpSpPr>
        <p:sp>
          <p:nvSpPr>
            <p:cNvPr name="Freeform 44" id="44"/>
            <p:cNvSpPr/>
            <p:nvPr/>
          </p:nvSpPr>
          <p:spPr>
            <a:xfrm flipH="false" flipV="false" rot="0">
              <a:off x="0" y="0"/>
              <a:ext cx="1307124" cy="578828"/>
            </a:xfrm>
            <a:custGeom>
              <a:avLst/>
              <a:gdLst/>
              <a:ahLst/>
              <a:cxnLst/>
              <a:rect r="r" b="b" t="t" l="l"/>
              <a:pathLst>
                <a:path h="578828" w="1307124">
                  <a:moveTo>
                    <a:pt x="0" y="0"/>
                  </a:moveTo>
                  <a:lnTo>
                    <a:pt x="1307124" y="0"/>
                  </a:lnTo>
                  <a:lnTo>
                    <a:pt x="1307124" y="578828"/>
                  </a:lnTo>
                  <a:lnTo>
                    <a:pt x="0" y="578828"/>
                  </a:lnTo>
                  <a:close/>
                </a:path>
              </a:pathLst>
            </a:custGeom>
            <a:solidFill>
              <a:srgbClr val="FFFFFF"/>
            </a:solidFill>
          </p:spPr>
        </p:sp>
        <p:sp>
          <p:nvSpPr>
            <p:cNvPr name="TextBox 45" id="45"/>
            <p:cNvSpPr txBox="true"/>
            <p:nvPr/>
          </p:nvSpPr>
          <p:spPr>
            <a:xfrm>
              <a:off x="0" y="-47625"/>
              <a:ext cx="1307124" cy="626453"/>
            </a:xfrm>
            <a:prstGeom prst="rect">
              <a:avLst/>
            </a:prstGeom>
          </p:spPr>
          <p:txBody>
            <a:bodyPr anchor="ctr" rtlCol="false" tIns="50800" lIns="50800" bIns="50800" rIns="50800"/>
            <a:lstStyle/>
            <a:p>
              <a:pPr algn="ctr">
                <a:lnSpc>
                  <a:spcPts val="2800"/>
                </a:lnSpc>
              </a:pPr>
            </a:p>
          </p:txBody>
        </p:sp>
      </p:grpSp>
      <p:grpSp>
        <p:nvGrpSpPr>
          <p:cNvPr name="Group 46" id="46"/>
          <p:cNvGrpSpPr/>
          <p:nvPr/>
        </p:nvGrpSpPr>
        <p:grpSpPr>
          <a:xfrm rot="0">
            <a:off x="5427006" y="10466855"/>
            <a:ext cx="5158379" cy="443354"/>
            <a:chOff x="0" y="0"/>
            <a:chExt cx="6877839" cy="591139"/>
          </a:xfrm>
        </p:grpSpPr>
        <p:grpSp>
          <p:nvGrpSpPr>
            <p:cNvPr name="Group 47" id="47"/>
            <p:cNvGrpSpPr/>
            <p:nvPr/>
          </p:nvGrpSpPr>
          <p:grpSpPr>
            <a:xfrm rot="0">
              <a:off x="0" y="0"/>
              <a:ext cx="6877839" cy="591139"/>
              <a:chOff x="0" y="0"/>
              <a:chExt cx="1307124" cy="112345"/>
            </a:xfrm>
          </p:grpSpPr>
          <p:sp>
            <p:nvSpPr>
              <p:cNvPr name="Freeform 48" id="48"/>
              <p:cNvSpPr/>
              <p:nvPr/>
            </p:nvSpPr>
            <p:spPr>
              <a:xfrm flipH="false" flipV="false" rot="0">
                <a:off x="0" y="0"/>
                <a:ext cx="1307124" cy="112345"/>
              </a:xfrm>
              <a:custGeom>
                <a:avLst/>
                <a:gdLst/>
                <a:ahLst/>
                <a:cxnLst/>
                <a:rect r="r" b="b" t="t" l="l"/>
                <a:pathLst>
                  <a:path h="112345" w="1307124">
                    <a:moveTo>
                      <a:pt x="0" y="0"/>
                    </a:moveTo>
                    <a:lnTo>
                      <a:pt x="1307124" y="0"/>
                    </a:lnTo>
                    <a:lnTo>
                      <a:pt x="1307124" y="112345"/>
                    </a:lnTo>
                    <a:lnTo>
                      <a:pt x="0" y="112345"/>
                    </a:lnTo>
                    <a:close/>
                  </a:path>
                </a:pathLst>
              </a:custGeom>
              <a:solidFill>
                <a:srgbClr val="098967"/>
              </a:solidFill>
            </p:spPr>
          </p:sp>
          <p:sp>
            <p:nvSpPr>
              <p:cNvPr name="TextBox 49" id="49"/>
              <p:cNvSpPr txBox="true"/>
              <p:nvPr/>
            </p:nvSpPr>
            <p:spPr>
              <a:xfrm>
                <a:off x="0" y="-47625"/>
                <a:ext cx="1307124" cy="159970"/>
              </a:xfrm>
              <a:prstGeom prst="rect">
                <a:avLst/>
              </a:prstGeom>
            </p:spPr>
            <p:txBody>
              <a:bodyPr anchor="ctr" rtlCol="false" tIns="50800" lIns="50800" bIns="50800" rIns="50800"/>
              <a:lstStyle/>
              <a:p>
                <a:pPr algn="ctr">
                  <a:lnSpc>
                    <a:spcPts val="2800"/>
                  </a:lnSpc>
                </a:pPr>
              </a:p>
            </p:txBody>
          </p:sp>
        </p:grpSp>
        <p:sp>
          <p:nvSpPr>
            <p:cNvPr name="TextBox 50" id="50"/>
            <p:cNvSpPr txBox="true"/>
            <p:nvPr/>
          </p:nvSpPr>
          <p:spPr>
            <a:xfrm rot="0">
              <a:off x="457223" y="93227"/>
              <a:ext cx="2209350" cy="376110"/>
            </a:xfrm>
            <a:prstGeom prst="rect">
              <a:avLst/>
            </a:prstGeom>
          </p:spPr>
          <p:txBody>
            <a:bodyPr anchor="t" rtlCol="false" tIns="0" lIns="0" bIns="0" rIns="0">
              <a:spAutoFit/>
            </a:bodyPr>
            <a:lstStyle/>
            <a:p>
              <a:pPr algn="ctr">
                <a:lnSpc>
                  <a:spcPts val="2431"/>
                </a:lnSpc>
              </a:pPr>
              <a:r>
                <a:rPr lang="en-US" b="true" sz="1736" spc="119">
                  <a:solidFill>
                    <a:srgbClr val="FFFFFF"/>
                  </a:solidFill>
                  <a:latin typeface="Oswald Bold"/>
                  <a:ea typeface="Oswald Bold"/>
                  <a:cs typeface="Oswald Bold"/>
                  <a:sym typeface="Oswald Bold"/>
                </a:rPr>
                <a:t>CONCLUSION</a:t>
              </a:r>
            </a:p>
          </p:txBody>
        </p:sp>
        <p:grpSp>
          <p:nvGrpSpPr>
            <p:cNvPr name="Group 51" id="51"/>
            <p:cNvGrpSpPr/>
            <p:nvPr/>
          </p:nvGrpSpPr>
          <p:grpSpPr>
            <a:xfrm rot="0">
              <a:off x="0" y="0"/>
              <a:ext cx="220865" cy="591139"/>
              <a:chOff x="0" y="0"/>
              <a:chExt cx="41975" cy="112345"/>
            </a:xfrm>
          </p:grpSpPr>
          <p:sp>
            <p:nvSpPr>
              <p:cNvPr name="Freeform 52" id="52"/>
              <p:cNvSpPr/>
              <p:nvPr/>
            </p:nvSpPr>
            <p:spPr>
              <a:xfrm flipH="false" flipV="false" rot="0">
                <a:off x="0" y="0"/>
                <a:ext cx="41975" cy="112345"/>
              </a:xfrm>
              <a:custGeom>
                <a:avLst/>
                <a:gdLst/>
                <a:ahLst/>
                <a:cxnLst/>
                <a:rect r="r" b="b" t="t" l="l"/>
                <a:pathLst>
                  <a:path h="112345" w="41975">
                    <a:moveTo>
                      <a:pt x="0" y="0"/>
                    </a:moveTo>
                    <a:lnTo>
                      <a:pt x="41975" y="0"/>
                    </a:lnTo>
                    <a:lnTo>
                      <a:pt x="41975" y="112345"/>
                    </a:lnTo>
                    <a:lnTo>
                      <a:pt x="0" y="112345"/>
                    </a:lnTo>
                    <a:close/>
                  </a:path>
                </a:pathLst>
              </a:custGeom>
              <a:solidFill>
                <a:srgbClr val="FF900D"/>
              </a:solidFill>
            </p:spPr>
          </p:sp>
          <p:sp>
            <p:nvSpPr>
              <p:cNvPr name="TextBox 53" id="53"/>
              <p:cNvSpPr txBox="true"/>
              <p:nvPr/>
            </p:nvSpPr>
            <p:spPr>
              <a:xfrm>
                <a:off x="0" y="-47625"/>
                <a:ext cx="41975" cy="159970"/>
              </a:xfrm>
              <a:prstGeom prst="rect">
                <a:avLst/>
              </a:prstGeom>
            </p:spPr>
            <p:txBody>
              <a:bodyPr anchor="ctr" rtlCol="false" tIns="50800" lIns="50800" bIns="50800" rIns="50800"/>
              <a:lstStyle/>
              <a:p>
                <a:pPr algn="ctr">
                  <a:lnSpc>
                    <a:spcPts val="2800"/>
                  </a:lnSpc>
                </a:pPr>
              </a:p>
            </p:txBody>
          </p:sp>
        </p:grpSp>
      </p:grpSp>
      <p:grpSp>
        <p:nvGrpSpPr>
          <p:cNvPr name="Group 54" id="54"/>
          <p:cNvGrpSpPr/>
          <p:nvPr/>
        </p:nvGrpSpPr>
        <p:grpSpPr>
          <a:xfrm rot="0">
            <a:off x="5427006" y="12893992"/>
            <a:ext cx="5158379" cy="1601204"/>
            <a:chOff x="0" y="0"/>
            <a:chExt cx="1307124" cy="405742"/>
          </a:xfrm>
        </p:grpSpPr>
        <p:sp>
          <p:nvSpPr>
            <p:cNvPr name="Freeform 55" id="55"/>
            <p:cNvSpPr/>
            <p:nvPr/>
          </p:nvSpPr>
          <p:spPr>
            <a:xfrm flipH="false" flipV="false" rot="0">
              <a:off x="0" y="0"/>
              <a:ext cx="1307124" cy="405742"/>
            </a:xfrm>
            <a:custGeom>
              <a:avLst/>
              <a:gdLst/>
              <a:ahLst/>
              <a:cxnLst/>
              <a:rect r="r" b="b" t="t" l="l"/>
              <a:pathLst>
                <a:path h="405742" w="1307124">
                  <a:moveTo>
                    <a:pt x="0" y="0"/>
                  </a:moveTo>
                  <a:lnTo>
                    <a:pt x="1307124" y="0"/>
                  </a:lnTo>
                  <a:lnTo>
                    <a:pt x="1307124" y="405742"/>
                  </a:lnTo>
                  <a:lnTo>
                    <a:pt x="0" y="405742"/>
                  </a:lnTo>
                  <a:close/>
                </a:path>
              </a:pathLst>
            </a:custGeom>
            <a:solidFill>
              <a:srgbClr val="FFFFFF"/>
            </a:solidFill>
          </p:spPr>
        </p:sp>
        <p:sp>
          <p:nvSpPr>
            <p:cNvPr name="TextBox 56" id="56"/>
            <p:cNvSpPr txBox="true"/>
            <p:nvPr/>
          </p:nvSpPr>
          <p:spPr>
            <a:xfrm>
              <a:off x="0" y="-47625"/>
              <a:ext cx="1307124" cy="453367"/>
            </a:xfrm>
            <a:prstGeom prst="rect">
              <a:avLst/>
            </a:prstGeom>
          </p:spPr>
          <p:txBody>
            <a:bodyPr anchor="ctr" rtlCol="false" tIns="50800" lIns="50800" bIns="50800" rIns="50800"/>
            <a:lstStyle/>
            <a:p>
              <a:pPr algn="ctr">
                <a:lnSpc>
                  <a:spcPts val="2800"/>
                </a:lnSpc>
              </a:pPr>
            </a:p>
          </p:txBody>
        </p:sp>
      </p:grpSp>
      <p:grpSp>
        <p:nvGrpSpPr>
          <p:cNvPr name="Group 57" id="57"/>
          <p:cNvGrpSpPr/>
          <p:nvPr/>
        </p:nvGrpSpPr>
        <p:grpSpPr>
          <a:xfrm rot="0">
            <a:off x="5427006" y="12855892"/>
            <a:ext cx="5158379" cy="443354"/>
            <a:chOff x="0" y="0"/>
            <a:chExt cx="6877839" cy="591139"/>
          </a:xfrm>
        </p:grpSpPr>
        <p:grpSp>
          <p:nvGrpSpPr>
            <p:cNvPr name="Group 58" id="58"/>
            <p:cNvGrpSpPr/>
            <p:nvPr/>
          </p:nvGrpSpPr>
          <p:grpSpPr>
            <a:xfrm rot="0">
              <a:off x="0" y="0"/>
              <a:ext cx="6877839" cy="591139"/>
              <a:chOff x="0" y="0"/>
              <a:chExt cx="1307124" cy="112345"/>
            </a:xfrm>
          </p:grpSpPr>
          <p:sp>
            <p:nvSpPr>
              <p:cNvPr name="Freeform 59" id="59"/>
              <p:cNvSpPr/>
              <p:nvPr/>
            </p:nvSpPr>
            <p:spPr>
              <a:xfrm flipH="false" flipV="false" rot="0">
                <a:off x="0" y="0"/>
                <a:ext cx="1307124" cy="112345"/>
              </a:xfrm>
              <a:custGeom>
                <a:avLst/>
                <a:gdLst/>
                <a:ahLst/>
                <a:cxnLst/>
                <a:rect r="r" b="b" t="t" l="l"/>
                <a:pathLst>
                  <a:path h="112345" w="1307124">
                    <a:moveTo>
                      <a:pt x="0" y="0"/>
                    </a:moveTo>
                    <a:lnTo>
                      <a:pt x="1307124" y="0"/>
                    </a:lnTo>
                    <a:lnTo>
                      <a:pt x="1307124" y="112345"/>
                    </a:lnTo>
                    <a:lnTo>
                      <a:pt x="0" y="112345"/>
                    </a:lnTo>
                    <a:close/>
                  </a:path>
                </a:pathLst>
              </a:custGeom>
              <a:solidFill>
                <a:srgbClr val="098967"/>
              </a:solidFill>
            </p:spPr>
          </p:sp>
          <p:sp>
            <p:nvSpPr>
              <p:cNvPr name="TextBox 60" id="60"/>
              <p:cNvSpPr txBox="true"/>
              <p:nvPr/>
            </p:nvSpPr>
            <p:spPr>
              <a:xfrm>
                <a:off x="0" y="-47625"/>
                <a:ext cx="1307124" cy="159970"/>
              </a:xfrm>
              <a:prstGeom prst="rect">
                <a:avLst/>
              </a:prstGeom>
            </p:spPr>
            <p:txBody>
              <a:bodyPr anchor="ctr" rtlCol="false" tIns="50800" lIns="50800" bIns="50800" rIns="50800"/>
              <a:lstStyle/>
              <a:p>
                <a:pPr algn="ctr">
                  <a:lnSpc>
                    <a:spcPts val="2800"/>
                  </a:lnSpc>
                </a:pPr>
              </a:p>
            </p:txBody>
          </p:sp>
        </p:grpSp>
        <p:sp>
          <p:nvSpPr>
            <p:cNvPr name="TextBox 61" id="61"/>
            <p:cNvSpPr txBox="true"/>
            <p:nvPr/>
          </p:nvSpPr>
          <p:spPr>
            <a:xfrm rot="0">
              <a:off x="457223" y="93227"/>
              <a:ext cx="2209350" cy="376110"/>
            </a:xfrm>
            <a:prstGeom prst="rect">
              <a:avLst/>
            </a:prstGeom>
          </p:spPr>
          <p:txBody>
            <a:bodyPr anchor="t" rtlCol="false" tIns="0" lIns="0" bIns="0" rIns="0">
              <a:spAutoFit/>
            </a:bodyPr>
            <a:lstStyle/>
            <a:p>
              <a:pPr algn="ctr">
                <a:lnSpc>
                  <a:spcPts val="2431"/>
                </a:lnSpc>
              </a:pPr>
              <a:r>
                <a:rPr lang="en-US" b="true" sz="1736" spc="119">
                  <a:solidFill>
                    <a:srgbClr val="FFFFFF"/>
                  </a:solidFill>
                  <a:latin typeface="Oswald Bold"/>
                  <a:ea typeface="Oswald Bold"/>
                  <a:cs typeface="Oswald Bold"/>
                  <a:sym typeface="Oswald Bold"/>
                </a:rPr>
                <a:t>REFERENCE</a:t>
              </a:r>
            </a:p>
          </p:txBody>
        </p:sp>
        <p:grpSp>
          <p:nvGrpSpPr>
            <p:cNvPr name="Group 62" id="62"/>
            <p:cNvGrpSpPr/>
            <p:nvPr/>
          </p:nvGrpSpPr>
          <p:grpSpPr>
            <a:xfrm rot="0">
              <a:off x="0" y="0"/>
              <a:ext cx="220865" cy="591139"/>
              <a:chOff x="0" y="0"/>
              <a:chExt cx="41975" cy="112345"/>
            </a:xfrm>
          </p:grpSpPr>
          <p:sp>
            <p:nvSpPr>
              <p:cNvPr name="Freeform 63" id="63"/>
              <p:cNvSpPr/>
              <p:nvPr/>
            </p:nvSpPr>
            <p:spPr>
              <a:xfrm flipH="false" flipV="false" rot="0">
                <a:off x="0" y="0"/>
                <a:ext cx="41975" cy="112345"/>
              </a:xfrm>
              <a:custGeom>
                <a:avLst/>
                <a:gdLst/>
                <a:ahLst/>
                <a:cxnLst/>
                <a:rect r="r" b="b" t="t" l="l"/>
                <a:pathLst>
                  <a:path h="112345" w="41975">
                    <a:moveTo>
                      <a:pt x="0" y="0"/>
                    </a:moveTo>
                    <a:lnTo>
                      <a:pt x="41975" y="0"/>
                    </a:lnTo>
                    <a:lnTo>
                      <a:pt x="41975" y="112345"/>
                    </a:lnTo>
                    <a:lnTo>
                      <a:pt x="0" y="112345"/>
                    </a:lnTo>
                    <a:close/>
                  </a:path>
                </a:pathLst>
              </a:custGeom>
              <a:solidFill>
                <a:srgbClr val="FF900D"/>
              </a:solidFill>
            </p:spPr>
          </p:sp>
          <p:sp>
            <p:nvSpPr>
              <p:cNvPr name="TextBox 64" id="64"/>
              <p:cNvSpPr txBox="true"/>
              <p:nvPr/>
            </p:nvSpPr>
            <p:spPr>
              <a:xfrm>
                <a:off x="0" y="-47625"/>
                <a:ext cx="41975" cy="159970"/>
              </a:xfrm>
              <a:prstGeom prst="rect">
                <a:avLst/>
              </a:prstGeom>
            </p:spPr>
            <p:txBody>
              <a:bodyPr anchor="ctr" rtlCol="false" tIns="50800" lIns="50800" bIns="50800" rIns="50800"/>
              <a:lstStyle/>
              <a:p>
                <a:pPr algn="ctr">
                  <a:lnSpc>
                    <a:spcPts val="2800"/>
                  </a:lnSpc>
                </a:pPr>
              </a:p>
            </p:txBody>
          </p:sp>
        </p:grpSp>
      </p:grpSp>
      <p:grpSp>
        <p:nvGrpSpPr>
          <p:cNvPr name="Group 65" id="65"/>
          <p:cNvGrpSpPr/>
          <p:nvPr/>
        </p:nvGrpSpPr>
        <p:grpSpPr>
          <a:xfrm rot="0">
            <a:off x="0" y="14560720"/>
            <a:ext cx="10692000" cy="559280"/>
            <a:chOff x="0" y="0"/>
            <a:chExt cx="2709333" cy="141720"/>
          </a:xfrm>
        </p:grpSpPr>
        <p:sp>
          <p:nvSpPr>
            <p:cNvPr name="Freeform 66" id="66"/>
            <p:cNvSpPr/>
            <p:nvPr/>
          </p:nvSpPr>
          <p:spPr>
            <a:xfrm flipH="false" flipV="false" rot="0">
              <a:off x="0" y="0"/>
              <a:ext cx="2709333" cy="141720"/>
            </a:xfrm>
            <a:custGeom>
              <a:avLst/>
              <a:gdLst/>
              <a:ahLst/>
              <a:cxnLst/>
              <a:rect r="r" b="b" t="t" l="l"/>
              <a:pathLst>
                <a:path h="141720" w="2709333">
                  <a:moveTo>
                    <a:pt x="0" y="0"/>
                  </a:moveTo>
                  <a:lnTo>
                    <a:pt x="2709333" y="0"/>
                  </a:lnTo>
                  <a:lnTo>
                    <a:pt x="2709333" y="141720"/>
                  </a:lnTo>
                  <a:lnTo>
                    <a:pt x="0" y="141720"/>
                  </a:lnTo>
                  <a:close/>
                </a:path>
              </a:pathLst>
            </a:custGeom>
            <a:gradFill rotWithShape="true">
              <a:gsLst>
                <a:gs pos="0">
                  <a:srgbClr val="006E51">
                    <a:alpha val="81000"/>
                  </a:srgbClr>
                </a:gs>
                <a:gs pos="100000">
                  <a:srgbClr val="B0F8FF">
                    <a:alpha val="81000"/>
                  </a:srgbClr>
                </a:gs>
              </a:gsLst>
              <a:lin ang="0"/>
            </a:gradFill>
          </p:spPr>
        </p:sp>
        <p:sp>
          <p:nvSpPr>
            <p:cNvPr name="TextBox 67" id="67"/>
            <p:cNvSpPr txBox="true"/>
            <p:nvPr/>
          </p:nvSpPr>
          <p:spPr>
            <a:xfrm>
              <a:off x="0" y="-47625"/>
              <a:ext cx="2709333" cy="189345"/>
            </a:xfrm>
            <a:prstGeom prst="rect">
              <a:avLst/>
            </a:prstGeom>
          </p:spPr>
          <p:txBody>
            <a:bodyPr anchor="ctr" rtlCol="false" tIns="50800" lIns="50800" bIns="50800" rIns="50800"/>
            <a:lstStyle/>
            <a:p>
              <a:pPr algn="ctr">
                <a:lnSpc>
                  <a:spcPts val="2800"/>
                </a:lnSpc>
                <a:spcBef>
                  <a:spcPct val="0"/>
                </a:spcBef>
              </a:pPr>
            </a:p>
          </p:txBody>
        </p:sp>
      </p:grpSp>
      <p:sp>
        <p:nvSpPr>
          <p:cNvPr name="Freeform 68" id="68"/>
          <p:cNvSpPr/>
          <p:nvPr/>
        </p:nvSpPr>
        <p:spPr>
          <a:xfrm flipH="false" flipV="false" rot="0">
            <a:off x="9903085" y="14636229"/>
            <a:ext cx="682300" cy="408261"/>
          </a:xfrm>
          <a:custGeom>
            <a:avLst/>
            <a:gdLst/>
            <a:ahLst/>
            <a:cxnLst/>
            <a:rect r="r" b="b" t="t" l="l"/>
            <a:pathLst>
              <a:path h="408261" w="682300">
                <a:moveTo>
                  <a:pt x="0" y="0"/>
                </a:moveTo>
                <a:lnTo>
                  <a:pt x="682300" y="0"/>
                </a:lnTo>
                <a:lnTo>
                  <a:pt x="682300" y="408262"/>
                </a:lnTo>
                <a:lnTo>
                  <a:pt x="0" y="408262"/>
                </a:lnTo>
                <a:lnTo>
                  <a:pt x="0" y="0"/>
                </a:lnTo>
                <a:close/>
              </a:path>
            </a:pathLst>
          </a:custGeom>
          <a:blipFill>
            <a:blip r:embed="rId2"/>
            <a:stretch>
              <a:fillRect l="-4153" t="-9538" r="-4972" b="-10118"/>
            </a:stretch>
          </a:blipFill>
        </p:spPr>
      </p:sp>
      <p:sp>
        <p:nvSpPr>
          <p:cNvPr name="Freeform 69" id="69"/>
          <p:cNvSpPr/>
          <p:nvPr/>
        </p:nvSpPr>
        <p:spPr>
          <a:xfrm flipH="false" flipV="false" rot="0">
            <a:off x="157539" y="14591413"/>
            <a:ext cx="1485873" cy="475479"/>
          </a:xfrm>
          <a:custGeom>
            <a:avLst/>
            <a:gdLst/>
            <a:ahLst/>
            <a:cxnLst/>
            <a:rect r="r" b="b" t="t" l="l"/>
            <a:pathLst>
              <a:path h="475479" w="1485873">
                <a:moveTo>
                  <a:pt x="0" y="0"/>
                </a:moveTo>
                <a:lnTo>
                  <a:pt x="1485874" y="0"/>
                </a:lnTo>
                <a:lnTo>
                  <a:pt x="1485874" y="475479"/>
                </a:lnTo>
                <a:lnTo>
                  <a:pt x="0" y="475479"/>
                </a:lnTo>
                <a:lnTo>
                  <a:pt x="0" y="0"/>
                </a:lnTo>
                <a:close/>
              </a:path>
            </a:pathLst>
          </a:custGeom>
          <a:blipFill>
            <a:blip r:embed="rId3"/>
            <a:stretch>
              <a:fillRect l="0" t="0" r="0" b="0"/>
            </a:stretch>
          </a:blipFill>
        </p:spPr>
      </p:sp>
      <p:sp>
        <p:nvSpPr>
          <p:cNvPr name="Freeform 70" id="70"/>
          <p:cNvSpPr/>
          <p:nvPr/>
        </p:nvSpPr>
        <p:spPr>
          <a:xfrm flipH="false" flipV="false" rot="0">
            <a:off x="9059200" y="14602620"/>
            <a:ext cx="768034" cy="475479"/>
          </a:xfrm>
          <a:custGeom>
            <a:avLst/>
            <a:gdLst/>
            <a:ahLst/>
            <a:cxnLst/>
            <a:rect r="r" b="b" t="t" l="l"/>
            <a:pathLst>
              <a:path h="475479" w="768034">
                <a:moveTo>
                  <a:pt x="0" y="0"/>
                </a:moveTo>
                <a:lnTo>
                  <a:pt x="768034" y="0"/>
                </a:lnTo>
                <a:lnTo>
                  <a:pt x="768034" y="475480"/>
                </a:lnTo>
                <a:lnTo>
                  <a:pt x="0" y="475480"/>
                </a:lnTo>
                <a:lnTo>
                  <a:pt x="0" y="0"/>
                </a:lnTo>
                <a:close/>
              </a:path>
            </a:pathLst>
          </a:custGeom>
          <a:blipFill>
            <a:blip r:embed="rId4"/>
            <a:stretch>
              <a:fillRect l="0" t="0" r="0" b="0"/>
            </a:stretch>
          </a:blipFill>
        </p:spPr>
      </p:sp>
      <p:sp>
        <p:nvSpPr>
          <p:cNvPr name="Freeform 71" id="71"/>
          <p:cNvSpPr/>
          <p:nvPr/>
        </p:nvSpPr>
        <p:spPr>
          <a:xfrm flipH="false" flipV="false" rot="0">
            <a:off x="2667001" y="40520"/>
            <a:ext cx="2124122" cy="693135"/>
          </a:xfrm>
          <a:custGeom>
            <a:avLst/>
            <a:gdLst/>
            <a:ahLst/>
            <a:cxnLst/>
            <a:rect r="r" b="b" t="t" l="l"/>
            <a:pathLst>
              <a:path h="693135" w="2124122">
                <a:moveTo>
                  <a:pt x="0" y="0"/>
                </a:moveTo>
                <a:lnTo>
                  <a:pt x="2124122" y="0"/>
                </a:lnTo>
                <a:lnTo>
                  <a:pt x="2124122" y="693134"/>
                </a:lnTo>
                <a:lnTo>
                  <a:pt x="0" y="693134"/>
                </a:lnTo>
                <a:lnTo>
                  <a:pt x="0" y="0"/>
                </a:lnTo>
                <a:close/>
              </a:path>
            </a:pathLst>
          </a:custGeom>
          <a:blipFill>
            <a:blip r:embed="rId5"/>
            <a:stretch>
              <a:fillRect l="0" t="0" r="0" b="0"/>
            </a:stretch>
          </a:blipFill>
        </p:spPr>
      </p:sp>
      <p:sp>
        <p:nvSpPr>
          <p:cNvPr name="Freeform 72" id="72"/>
          <p:cNvSpPr/>
          <p:nvPr/>
        </p:nvSpPr>
        <p:spPr>
          <a:xfrm flipH="false" flipV="false" rot="0">
            <a:off x="122475" y="17609"/>
            <a:ext cx="10447050" cy="1881234"/>
          </a:xfrm>
          <a:custGeom>
            <a:avLst/>
            <a:gdLst/>
            <a:ahLst/>
            <a:cxnLst/>
            <a:rect r="r" b="b" t="t" l="l"/>
            <a:pathLst>
              <a:path h="1881234" w="10447050">
                <a:moveTo>
                  <a:pt x="0" y="0"/>
                </a:moveTo>
                <a:lnTo>
                  <a:pt x="10447050" y="0"/>
                </a:lnTo>
                <a:lnTo>
                  <a:pt x="10447050" y="1881233"/>
                </a:lnTo>
                <a:lnTo>
                  <a:pt x="0" y="1881233"/>
                </a:lnTo>
                <a:lnTo>
                  <a:pt x="0" y="0"/>
                </a:lnTo>
                <a:close/>
              </a:path>
            </a:pathLst>
          </a:custGeom>
          <a:blipFill>
            <a:blip r:embed="rId6">
              <a:alphaModFix amt="18000"/>
            </a:blip>
            <a:stretch>
              <a:fillRect l="-2176" t="-48588" r="0" b="-48588"/>
            </a:stretch>
          </a:blipFill>
        </p:spPr>
      </p:sp>
      <p:sp>
        <p:nvSpPr>
          <p:cNvPr name="Freeform 73" id="73"/>
          <p:cNvSpPr/>
          <p:nvPr/>
        </p:nvSpPr>
        <p:spPr>
          <a:xfrm flipH="false" flipV="false" rot="0">
            <a:off x="7395219" y="-37470"/>
            <a:ext cx="876035" cy="912705"/>
          </a:xfrm>
          <a:custGeom>
            <a:avLst/>
            <a:gdLst/>
            <a:ahLst/>
            <a:cxnLst/>
            <a:rect r="r" b="b" t="t" l="l"/>
            <a:pathLst>
              <a:path h="912705" w="876035">
                <a:moveTo>
                  <a:pt x="0" y="0"/>
                </a:moveTo>
                <a:lnTo>
                  <a:pt x="876034" y="0"/>
                </a:lnTo>
                <a:lnTo>
                  <a:pt x="876034" y="912706"/>
                </a:lnTo>
                <a:lnTo>
                  <a:pt x="0" y="912706"/>
                </a:lnTo>
                <a:lnTo>
                  <a:pt x="0" y="0"/>
                </a:lnTo>
                <a:close/>
              </a:path>
            </a:pathLst>
          </a:custGeom>
          <a:blipFill>
            <a:blip r:embed="rId7"/>
            <a:stretch>
              <a:fillRect l="-2093" t="0" r="-2093" b="0"/>
            </a:stretch>
          </a:blipFill>
        </p:spPr>
      </p:sp>
      <p:sp>
        <p:nvSpPr>
          <p:cNvPr name="Freeform 74" id="74"/>
          <p:cNvSpPr/>
          <p:nvPr/>
        </p:nvSpPr>
        <p:spPr>
          <a:xfrm flipH="false" flipV="false" rot="0">
            <a:off x="4986848" y="55417"/>
            <a:ext cx="2380481" cy="678238"/>
          </a:xfrm>
          <a:custGeom>
            <a:avLst/>
            <a:gdLst/>
            <a:ahLst/>
            <a:cxnLst/>
            <a:rect r="r" b="b" t="t" l="l"/>
            <a:pathLst>
              <a:path h="678238" w="2380481">
                <a:moveTo>
                  <a:pt x="0" y="0"/>
                </a:moveTo>
                <a:lnTo>
                  <a:pt x="2380482" y="0"/>
                </a:lnTo>
                <a:lnTo>
                  <a:pt x="2380482" y="678237"/>
                </a:lnTo>
                <a:lnTo>
                  <a:pt x="0" y="678237"/>
                </a:lnTo>
                <a:lnTo>
                  <a:pt x="0" y="0"/>
                </a:lnTo>
                <a:close/>
              </a:path>
            </a:pathLst>
          </a:custGeom>
          <a:blipFill>
            <a:blip r:embed="rId8"/>
            <a:stretch>
              <a:fillRect l="0" t="0" r="0" b="0"/>
            </a:stretch>
          </a:blipFill>
        </p:spPr>
      </p:sp>
      <p:pic>
        <p:nvPicPr>
          <p:cNvPr name="Picture 75" id="75"/>
          <p:cNvPicPr>
            <a:picLocks noChangeAspect="true"/>
          </p:cNvPicPr>
          <p:nvPr/>
        </p:nvPicPr>
        <p:blipFill>
          <a:blip r:embed="rId9"/>
          <a:stretch>
            <a:fillRect/>
          </a:stretch>
        </p:blipFill>
        <p:spPr>
          <a:xfrm rot="0">
            <a:off x="150775" y="12026667"/>
            <a:ext cx="2985275" cy="2238965"/>
          </a:xfrm>
          <a:prstGeom prst="rect">
            <a:avLst/>
          </a:prstGeom>
        </p:spPr>
      </p:pic>
      <p:grpSp>
        <p:nvGrpSpPr>
          <p:cNvPr name="Group 76" id="76"/>
          <p:cNvGrpSpPr/>
          <p:nvPr/>
        </p:nvGrpSpPr>
        <p:grpSpPr>
          <a:xfrm rot="0">
            <a:off x="5475819" y="9899042"/>
            <a:ext cx="5060752" cy="430978"/>
            <a:chOff x="0" y="0"/>
            <a:chExt cx="1282385" cy="109209"/>
          </a:xfrm>
        </p:grpSpPr>
        <p:sp>
          <p:nvSpPr>
            <p:cNvPr name="Freeform 77" id="77"/>
            <p:cNvSpPr/>
            <p:nvPr/>
          </p:nvSpPr>
          <p:spPr>
            <a:xfrm flipH="false" flipV="false" rot="0">
              <a:off x="0" y="0"/>
              <a:ext cx="1282385" cy="109209"/>
            </a:xfrm>
            <a:custGeom>
              <a:avLst/>
              <a:gdLst/>
              <a:ahLst/>
              <a:cxnLst/>
              <a:rect r="r" b="b" t="t" l="l"/>
              <a:pathLst>
                <a:path h="109209" w="1282385">
                  <a:moveTo>
                    <a:pt x="0" y="0"/>
                  </a:moveTo>
                  <a:lnTo>
                    <a:pt x="1282385" y="0"/>
                  </a:lnTo>
                  <a:lnTo>
                    <a:pt x="1282385" y="109209"/>
                  </a:lnTo>
                  <a:lnTo>
                    <a:pt x="0" y="109209"/>
                  </a:lnTo>
                  <a:close/>
                </a:path>
              </a:pathLst>
            </a:custGeom>
            <a:solidFill>
              <a:srgbClr val="D1FFDA"/>
            </a:solidFill>
          </p:spPr>
        </p:sp>
        <p:sp>
          <p:nvSpPr>
            <p:cNvPr name="TextBox 78" id="78"/>
            <p:cNvSpPr txBox="true"/>
            <p:nvPr/>
          </p:nvSpPr>
          <p:spPr>
            <a:xfrm>
              <a:off x="0" y="-47625"/>
              <a:ext cx="1282385" cy="156834"/>
            </a:xfrm>
            <a:prstGeom prst="rect">
              <a:avLst/>
            </a:prstGeom>
          </p:spPr>
          <p:txBody>
            <a:bodyPr anchor="ctr" rtlCol="false" tIns="50800" lIns="50800" bIns="50800" rIns="50800"/>
            <a:lstStyle/>
            <a:p>
              <a:pPr algn="ctr">
                <a:lnSpc>
                  <a:spcPts val="2800"/>
                </a:lnSpc>
              </a:pPr>
            </a:p>
          </p:txBody>
        </p:sp>
      </p:grpSp>
      <p:grpSp>
        <p:nvGrpSpPr>
          <p:cNvPr name="Group 79" id="79"/>
          <p:cNvGrpSpPr/>
          <p:nvPr/>
        </p:nvGrpSpPr>
        <p:grpSpPr>
          <a:xfrm rot="0">
            <a:off x="5886999" y="8724622"/>
            <a:ext cx="4140765" cy="392052"/>
            <a:chOff x="0" y="0"/>
            <a:chExt cx="1049262" cy="99345"/>
          </a:xfrm>
        </p:grpSpPr>
        <p:sp>
          <p:nvSpPr>
            <p:cNvPr name="Freeform 80" id="80"/>
            <p:cNvSpPr/>
            <p:nvPr/>
          </p:nvSpPr>
          <p:spPr>
            <a:xfrm flipH="false" flipV="false" rot="0">
              <a:off x="0" y="0"/>
              <a:ext cx="1049262" cy="99345"/>
            </a:xfrm>
            <a:custGeom>
              <a:avLst/>
              <a:gdLst/>
              <a:ahLst/>
              <a:cxnLst/>
              <a:rect r="r" b="b" t="t" l="l"/>
              <a:pathLst>
                <a:path h="99345" w="1049262">
                  <a:moveTo>
                    <a:pt x="49673" y="0"/>
                  </a:moveTo>
                  <a:lnTo>
                    <a:pt x="999590" y="0"/>
                  </a:lnTo>
                  <a:cubicBezTo>
                    <a:pt x="1012764" y="0"/>
                    <a:pt x="1025398" y="5233"/>
                    <a:pt x="1034713" y="14549"/>
                  </a:cubicBezTo>
                  <a:cubicBezTo>
                    <a:pt x="1044029" y="23864"/>
                    <a:pt x="1049262" y="36499"/>
                    <a:pt x="1049262" y="49673"/>
                  </a:cubicBezTo>
                  <a:lnTo>
                    <a:pt x="1049262" y="49673"/>
                  </a:lnTo>
                  <a:cubicBezTo>
                    <a:pt x="1049262" y="62847"/>
                    <a:pt x="1044029" y="75481"/>
                    <a:pt x="1034713" y="84796"/>
                  </a:cubicBezTo>
                  <a:cubicBezTo>
                    <a:pt x="1025398" y="94112"/>
                    <a:pt x="1012764" y="99345"/>
                    <a:pt x="999590" y="99345"/>
                  </a:cubicBezTo>
                  <a:lnTo>
                    <a:pt x="49673" y="99345"/>
                  </a:lnTo>
                  <a:cubicBezTo>
                    <a:pt x="36499" y="99345"/>
                    <a:pt x="23864" y="94112"/>
                    <a:pt x="14549" y="84796"/>
                  </a:cubicBezTo>
                  <a:cubicBezTo>
                    <a:pt x="5233" y="75481"/>
                    <a:pt x="0" y="62847"/>
                    <a:pt x="0" y="49673"/>
                  </a:cubicBezTo>
                  <a:lnTo>
                    <a:pt x="0" y="49673"/>
                  </a:lnTo>
                  <a:cubicBezTo>
                    <a:pt x="0" y="36499"/>
                    <a:pt x="5233" y="23864"/>
                    <a:pt x="14549" y="14549"/>
                  </a:cubicBezTo>
                  <a:cubicBezTo>
                    <a:pt x="23864" y="5233"/>
                    <a:pt x="36499" y="0"/>
                    <a:pt x="49673" y="0"/>
                  </a:cubicBezTo>
                  <a:close/>
                </a:path>
              </a:pathLst>
            </a:custGeom>
            <a:gradFill rotWithShape="true">
              <a:gsLst>
                <a:gs pos="0">
                  <a:srgbClr val="C5E01D">
                    <a:alpha val="100000"/>
                  </a:srgbClr>
                </a:gs>
                <a:gs pos="100000">
                  <a:srgbClr val="09D98E">
                    <a:alpha val="100000"/>
                  </a:srgbClr>
                </a:gs>
              </a:gsLst>
              <a:lin ang="0"/>
            </a:gradFill>
            <a:ln w="28575" cap="rnd">
              <a:solidFill>
                <a:srgbClr val="098967"/>
              </a:solidFill>
              <a:prstDash val="solid"/>
              <a:round/>
            </a:ln>
          </p:spPr>
        </p:sp>
        <p:sp>
          <p:nvSpPr>
            <p:cNvPr name="TextBox 81" id="81"/>
            <p:cNvSpPr txBox="true"/>
            <p:nvPr/>
          </p:nvSpPr>
          <p:spPr>
            <a:xfrm>
              <a:off x="0" y="-19050"/>
              <a:ext cx="1049262" cy="118395"/>
            </a:xfrm>
            <a:prstGeom prst="rect">
              <a:avLst/>
            </a:prstGeom>
          </p:spPr>
          <p:txBody>
            <a:bodyPr anchor="ctr" rtlCol="false" tIns="50800" lIns="50800" bIns="50800" rIns="50800"/>
            <a:lstStyle/>
            <a:p>
              <a:pPr algn="ctr">
                <a:lnSpc>
                  <a:spcPts val="1399"/>
                </a:lnSpc>
              </a:pPr>
              <a:r>
                <a:rPr lang="en-US" sz="999">
                  <a:solidFill>
                    <a:srgbClr val="000000"/>
                  </a:solidFill>
                  <a:latin typeface="Canva Sans"/>
                  <a:ea typeface="Canva Sans"/>
                  <a:cs typeface="Canva Sans"/>
                  <a:sym typeface="Canva Sans"/>
                </a:rPr>
                <a:t>Natural light increases alertness</a:t>
              </a:r>
            </a:p>
          </p:txBody>
        </p:sp>
      </p:grpSp>
      <p:grpSp>
        <p:nvGrpSpPr>
          <p:cNvPr name="Group 82" id="82"/>
          <p:cNvGrpSpPr/>
          <p:nvPr/>
        </p:nvGrpSpPr>
        <p:grpSpPr>
          <a:xfrm rot="0">
            <a:off x="5886999" y="9096097"/>
            <a:ext cx="4140765" cy="392052"/>
            <a:chOff x="0" y="0"/>
            <a:chExt cx="1049262" cy="99345"/>
          </a:xfrm>
        </p:grpSpPr>
        <p:sp>
          <p:nvSpPr>
            <p:cNvPr name="Freeform 83" id="83"/>
            <p:cNvSpPr/>
            <p:nvPr/>
          </p:nvSpPr>
          <p:spPr>
            <a:xfrm flipH="false" flipV="false" rot="0">
              <a:off x="0" y="0"/>
              <a:ext cx="1049262" cy="99345"/>
            </a:xfrm>
            <a:custGeom>
              <a:avLst/>
              <a:gdLst/>
              <a:ahLst/>
              <a:cxnLst/>
              <a:rect r="r" b="b" t="t" l="l"/>
              <a:pathLst>
                <a:path h="99345" w="1049262">
                  <a:moveTo>
                    <a:pt x="49673" y="0"/>
                  </a:moveTo>
                  <a:lnTo>
                    <a:pt x="999590" y="0"/>
                  </a:lnTo>
                  <a:cubicBezTo>
                    <a:pt x="1012764" y="0"/>
                    <a:pt x="1025398" y="5233"/>
                    <a:pt x="1034713" y="14549"/>
                  </a:cubicBezTo>
                  <a:cubicBezTo>
                    <a:pt x="1044029" y="23864"/>
                    <a:pt x="1049262" y="36499"/>
                    <a:pt x="1049262" y="49673"/>
                  </a:cubicBezTo>
                  <a:lnTo>
                    <a:pt x="1049262" y="49673"/>
                  </a:lnTo>
                  <a:cubicBezTo>
                    <a:pt x="1049262" y="62847"/>
                    <a:pt x="1044029" y="75481"/>
                    <a:pt x="1034713" y="84796"/>
                  </a:cubicBezTo>
                  <a:cubicBezTo>
                    <a:pt x="1025398" y="94112"/>
                    <a:pt x="1012764" y="99345"/>
                    <a:pt x="999590" y="99345"/>
                  </a:cubicBezTo>
                  <a:lnTo>
                    <a:pt x="49673" y="99345"/>
                  </a:lnTo>
                  <a:cubicBezTo>
                    <a:pt x="36499" y="99345"/>
                    <a:pt x="23864" y="94112"/>
                    <a:pt x="14549" y="84796"/>
                  </a:cubicBezTo>
                  <a:cubicBezTo>
                    <a:pt x="5233" y="75481"/>
                    <a:pt x="0" y="62847"/>
                    <a:pt x="0" y="49673"/>
                  </a:cubicBezTo>
                  <a:lnTo>
                    <a:pt x="0" y="49673"/>
                  </a:lnTo>
                  <a:cubicBezTo>
                    <a:pt x="0" y="36499"/>
                    <a:pt x="5233" y="23864"/>
                    <a:pt x="14549" y="14549"/>
                  </a:cubicBezTo>
                  <a:cubicBezTo>
                    <a:pt x="23864" y="5233"/>
                    <a:pt x="36499" y="0"/>
                    <a:pt x="49673" y="0"/>
                  </a:cubicBezTo>
                  <a:close/>
                </a:path>
              </a:pathLst>
            </a:custGeom>
            <a:gradFill rotWithShape="true">
              <a:gsLst>
                <a:gs pos="0">
                  <a:srgbClr val="C5E01D">
                    <a:alpha val="100000"/>
                  </a:srgbClr>
                </a:gs>
                <a:gs pos="100000">
                  <a:srgbClr val="09D98E">
                    <a:alpha val="100000"/>
                  </a:srgbClr>
                </a:gs>
              </a:gsLst>
              <a:lin ang="0"/>
            </a:gradFill>
            <a:ln w="28575" cap="rnd">
              <a:solidFill>
                <a:srgbClr val="098967"/>
              </a:solidFill>
              <a:prstDash val="solid"/>
              <a:round/>
            </a:ln>
          </p:spPr>
        </p:sp>
        <p:sp>
          <p:nvSpPr>
            <p:cNvPr name="TextBox 84" id="84"/>
            <p:cNvSpPr txBox="true"/>
            <p:nvPr/>
          </p:nvSpPr>
          <p:spPr>
            <a:xfrm>
              <a:off x="0" y="-19050"/>
              <a:ext cx="1049262" cy="118395"/>
            </a:xfrm>
            <a:prstGeom prst="rect">
              <a:avLst/>
            </a:prstGeom>
          </p:spPr>
          <p:txBody>
            <a:bodyPr anchor="ctr" rtlCol="false" tIns="50800" lIns="50800" bIns="50800" rIns="50800"/>
            <a:lstStyle/>
            <a:p>
              <a:pPr algn="ctr">
                <a:lnSpc>
                  <a:spcPts val="1399"/>
                </a:lnSpc>
              </a:pPr>
              <a:r>
                <a:rPr lang="en-US" sz="999">
                  <a:solidFill>
                    <a:srgbClr val="000000"/>
                  </a:solidFill>
                  <a:latin typeface="Canva Sans"/>
                  <a:ea typeface="Canva Sans"/>
                  <a:cs typeface="Canva Sans"/>
                  <a:sym typeface="Canva Sans"/>
                </a:rPr>
                <a:t>Natural light reduce eye strain</a:t>
              </a:r>
            </a:p>
          </p:txBody>
        </p:sp>
      </p:grpSp>
      <p:grpSp>
        <p:nvGrpSpPr>
          <p:cNvPr name="Group 85" id="85"/>
          <p:cNvGrpSpPr/>
          <p:nvPr/>
        </p:nvGrpSpPr>
        <p:grpSpPr>
          <a:xfrm rot="0">
            <a:off x="5886999" y="9459392"/>
            <a:ext cx="4140765" cy="392052"/>
            <a:chOff x="0" y="0"/>
            <a:chExt cx="1049262" cy="99345"/>
          </a:xfrm>
        </p:grpSpPr>
        <p:sp>
          <p:nvSpPr>
            <p:cNvPr name="Freeform 86" id="86"/>
            <p:cNvSpPr/>
            <p:nvPr/>
          </p:nvSpPr>
          <p:spPr>
            <a:xfrm flipH="false" flipV="false" rot="0">
              <a:off x="0" y="0"/>
              <a:ext cx="1049262" cy="99345"/>
            </a:xfrm>
            <a:custGeom>
              <a:avLst/>
              <a:gdLst/>
              <a:ahLst/>
              <a:cxnLst/>
              <a:rect r="r" b="b" t="t" l="l"/>
              <a:pathLst>
                <a:path h="99345" w="1049262">
                  <a:moveTo>
                    <a:pt x="49673" y="0"/>
                  </a:moveTo>
                  <a:lnTo>
                    <a:pt x="999590" y="0"/>
                  </a:lnTo>
                  <a:cubicBezTo>
                    <a:pt x="1012764" y="0"/>
                    <a:pt x="1025398" y="5233"/>
                    <a:pt x="1034713" y="14549"/>
                  </a:cubicBezTo>
                  <a:cubicBezTo>
                    <a:pt x="1044029" y="23864"/>
                    <a:pt x="1049262" y="36499"/>
                    <a:pt x="1049262" y="49673"/>
                  </a:cubicBezTo>
                  <a:lnTo>
                    <a:pt x="1049262" y="49673"/>
                  </a:lnTo>
                  <a:cubicBezTo>
                    <a:pt x="1049262" y="62847"/>
                    <a:pt x="1044029" y="75481"/>
                    <a:pt x="1034713" y="84796"/>
                  </a:cubicBezTo>
                  <a:cubicBezTo>
                    <a:pt x="1025398" y="94112"/>
                    <a:pt x="1012764" y="99345"/>
                    <a:pt x="999590" y="99345"/>
                  </a:cubicBezTo>
                  <a:lnTo>
                    <a:pt x="49673" y="99345"/>
                  </a:lnTo>
                  <a:cubicBezTo>
                    <a:pt x="36499" y="99345"/>
                    <a:pt x="23864" y="94112"/>
                    <a:pt x="14549" y="84796"/>
                  </a:cubicBezTo>
                  <a:cubicBezTo>
                    <a:pt x="5233" y="75481"/>
                    <a:pt x="0" y="62847"/>
                    <a:pt x="0" y="49673"/>
                  </a:cubicBezTo>
                  <a:lnTo>
                    <a:pt x="0" y="49673"/>
                  </a:lnTo>
                  <a:cubicBezTo>
                    <a:pt x="0" y="36499"/>
                    <a:pt x="5233" y="23864"/>
                    <a:pt x="14549" y="14549"/>
                  </a:cubicBezTo>
                  <a:cubicBezTo>
                    <a:pt x="23864" y="5233"/>
                    <a:pt x="36499" y="0"/>
                    <a:pt x="49673" y="0"/>
                  </a:cubicBezTo>
                  <a:close/>
                </a:path>
              </a:pathLst>
            </a:custGeom>
            <a:gradFill rotWithShape="true">
              <a:gsLst>
                <a:gs pos="0">
                  <a:srgbClr val="C5E01D">
                    <a:alpha val="100000"/>
                  </a:srgbClr>
                </a:gs>
                <a:gs pos="100000">
                  <a:srgbClr val="09D98E">
                    <a:alpha val="100000"/>
                  </a:srgbClr>
                </a:gs>
              </a:gsLst>
              <a:lin ang="0"/>
            </a:gradFill>
            <a:ln w="28575" cap="rnd">
              <a:solidFill>
                <a:srgbClr val="098967"/>
              </a:solidFill>
              <a:prstDash val="solid"/>
              <a:round/>
            </a:ln>
          </p:spPr>
        </p:sp>
        <p:sp>
          <p:nvSpPr>
            <p:cNvPr name="TextBox 87" id="87"/>
            <p:cNvSpPr txBox="true"/>
            <p:nvPr/>
          </p:nvSpPr>
          <p:spPr>
            <a:xfrm>
              <a:off x="0" y="-19050"/>
              <a:ext cx="1049262" cy="118395"/>
            </a:xfrm>
            <a:prstGeom prst="rect">
              <a:avLst/>
            </a:prstGeom>
          </p:spPr>
          <p:txBody>
            <a:bodyPr anchor="ctr" rtlCol="false" tIns="50800" lIns="50800" bIns="50800" rIns="50800"/>
            <a:lstStyle/>
            <a:p>
              <a:pPr algn="ctr">
                <a:lnSpc>
                  <a:spcPts val="1399"/>
                </a:lnSpc>
              </a:pPr>
              <a:r>
                <a:rPr lang="en-US" sz="999">
                  <a:solidFill>
                    <a:srgbClr val="000000"/>
                  </a:solidFill>
                  <a:latin typeface="Canva Sans"/>
                  <a:ea typeface="Canva Sans"/>
                  <a:cs typeface="Canva Sans"/>
                  <a:sym typeface="Canva Sans"/>
                </a:rPr>
                <a:t>Natural light improves overall cognitive performance</a:t>
              </a:r>
            </a:p>
          </p:txBody>
        </p:sp>
      </p:grpSp>
      <p:pic>
        <p:nvPicPr>
          <p:cNvPr name="Picture 88" id="88"/>
          <p:cNvPicPr>
            <a:picLocks noChangeAspect="true"/>
          </p:cNvPicPr>
          <p:nvPr/>
        </p:nvPicPr>
        <p:blipFill>
          <a:blip r:embed="rId10"/>
          <a:stretch>
            <a:fillRect/>
          </a:stretch>
        </p:blipFill>
        <p:spPr>
          <a:xfrm rot="0">
            <a:off x="5378334" y="1691270"/>
            <a:ext cx="2948070" cy="2244187"/>
          </a:xfrm>
          <a:prstGeom prst="rect">
            <a:avLst/>
          </a:prstGeom>
        </p:spPr>
      </p:pic>
      <p:pic>
        <p:nvPicPr>
          <p:cNvPr name="Picture 89" id="89"/>
          <p:cNvPicPr>
            <a:picLocks noChangeAspect="true"/>
          </p:cNvPicPr>
          <p:nvPr/>
        </p:nvPicPr>
        <p:blipFill>
          <a:blip r:embed="rId11"/>
          <a:stretch>
            <a:fillRect/>
          </a:stretch>
        </p:blipFill>
        <p:spPr>
          <a:xfrm rot="0">
            <a:off x="7565932" y="3720088"/>
            <a:ext cx="3293948" cy="2945287"/>
          </a:xfrm>
          <a:prstGeom prst="rect">
            <a:avLst/>
          </a:prstGeom>
        </p:spPr>
      </p:pic>
      <p:grpSp>
        <p:nvGrpSpPr>
          <p:cNvPr name="Group 90" id="90"/>
          <p:cNvGrpSpPr/>
          <p:nvPr/>
        </p:nvGrpSpPr>
        <p:grpSpPr>
          <a:xfrm rot="0">
            <a:off x="816895" y="7205165"/>
            <a:ext cx="4140765" cy="392052"/>
            <a:chOff x="0" y="0"/>
            <a:chExt cx="1049262" cy="99345"/>
          </a:xfrm>
        </p:grpSpPr>
        <p:sp>
          <p:nvSpPr>
            <p:cNvPr name="Freeform 91" id="91"/>
            <p:cNvSpPr/>
            <p:nvPr/>
          </p:nvSpPr>
          <p:spPr>
            <a:xfrm flipH="false" flipV="false" rot="0">
              <a:off x="0" y="0"/>
              <a:ext cx="1049262" cy="99345"/>
            </a:xfrm>
            <a:custGeom>
              <a:avLst/>
              <a:gdLst/>
              <a:ahLst/>
              <a:cxnLst/>
              <a:rect r="r" b="b" t="t" l="l"/>
              <a:pathLst>
                <a:path h="99345" w="1049262">
                  <a:moveTo>
                    <a:pt x="49673" y="0"/>
                  </a:moveTo>
                  <a:lnTo>
                    <a:pt x="999590" y="0"/>
                  </a:lnTo>
                  <a:cubicBezTo>
                    <a:pt x="1012764" y="0"/>
                    <a:pt x="1025398" y="5233"/>
                    <a:pt x="1034713" y="14549"/>
                  </a:cubicBezTo>
                  <a:cubicBezTo>
                    <a:pt x="1044029" y="23864"/>
                    <a:pt x="1049262" y="36499"/>
                    <a:pt x="1049262" y="49673"/>
                  </a:cubicBezTo>
                  <a:lnTo>
                    <a:pt x="1049262" y="49673"/>
                  </a:lnTo>
                  <a:cubicBezTo>
                    <a:pt x="1049262" y="62847"/>
                    <a:pt x="1044029" y="75481"/>
                    <a:pt x="1034713" y="84796"/>
                  </a:cubicBezTo>
                  <a:cubicBezTo>
                    <a:pt x="1025398" y="94112"/>
                    <a:pt x="1012764" y="99345"/>
                    <a:pt x="999590" y="99345"/>
                  </a:cubicBezTo>
                  <a:lnTo>
                    <a:pt x="49673" y="99345"/>
                  </a:lnTo>
                  <a:cubicBezTo>
                    <a:pt x="36499" y="99345"/>
                    <a:pt x="23864" y="94112"/>
                    <a:pt x="14549" y="84796"/>
                  </a:cubicBezTo>
                  <a:cubicBezTo>
                    <a:pt x="5233" y="75481"/>
                    <a:pt x="0" y="62847"/>
                    <a:pt x="0" y="49673"/>
                  </a:cubicBezTo>
                  <a:lnTo>
                    <a:pt x="0" y="49673"/>
                  </a:lnTo>
                  <a:cubicBezTo>
                    <a:pt x="0" y="36499"/>
                    <a:pt x="5233" y="23864"/>
                    <a:pt x="14549" y="14549"/>
                  </a:cubicBezTo>
                  <a:cubicBezTo>
                    <a:pt x="23864" y="5233"/>
                    <a:pt x="36499" y="0"/>
                    <a:pt x="49673" y="0"/>
                  </a:cubicBezTo>
                  <a:close/>
                </a:path>
              </a:pathLst>
            </a:custGeom>
            <a:gradFill rotWithShape="true">
              <a:gsLst>
                <a:gs pos="0">
                  <a:srgbClr val="11B854">
                    <a:alpha val="100000"/>
                  </a:srgbClr>
                </a:gs>
                <a:gs pos="100000">
                  <a:srgbClr val="005B4F">
                    <a:alpha val="100000"/>
                  </a:srgbClr>
                </a:gs>
              </a:gsLst>
              <a:lin ang="0"/>
            </a:gradFill>
          </p:spPr>
        </p:sp>
        <p:sp>
          <p:nvSpPr>
            <p:cNvPr name="TextBox 92" id="92"/>
            <p:cNvSpPr txBox="true"/>
            <p:nvPr/>
          </p:nvSpPr>
          <p:spPr>
            <a:xfrm>
              <a:off x="0" y="-19050"/>
              <a:ext cx="1049262" cy="118395"/>
            </a:xfrm>
            <a:prstGeom prst="rect">
              <a:avLst/>
            </a:prstGeom>
          </p:spPr>
          <p:txBody>
            <a:bodyPr anchor="ctr" rtlCol="false" tIns="50800" lIns="50800" bIns="50800" rIns="50800"/>
            <a:lstStyle/>
            <a:p>
              <a:pPr algn="ctr">
                <a:lnSpc>
                  <a:spcPts val="1399"/>
                </a:lnSpc>
              </a:pPr>
              <a:r>
                <a:rPr lang="en-US" sz="999">
                  <a:solidFill>
                    <a:srgbClr val="FFFFFF"/>
                  </a:solidFill>
                  <a:latin typeface="Canva Sans"/>
                  <a:ea typeface="Canva Sans"/>
                  <a:cs typeface="Canva Sans"/>
                  <a:sym typeface="Canva Sans"/>
                </a:rPr>
                <a:t>Fifty undergraduate students participated in the study</a:t>
              </a:r>
            </a:p>
          </p:txBody>
        </p:sp>
      </p:grpSp>
      <p:sp>
        <p:nvSpPr>
          <p:cNvPr name="AutoShape 93" id="93"/>
          <p:cNvSpPr/>
          <p:nvPr/>
        </p:nvSpPr>
        <p:spPr>
          <a:xfrm>
            <a:off x="511685" y="7463662"/>
            <a:ext cx="0" cy="2679139"/>
          </a:xfrm>
          <a:prstGeom prst="line">
            <a:avLst/>
          </a:prstGeom>
          <a:ln cap="flat" w="38100">
            <a:solidFill>
              <a:srgbClr val="F0BC7E"/>
            </a:solidFill>
            <a:prstDash val="solid"/>
            <a:headEnd type="none" len="sm" w="sm"/>
            <a:tailEnd type="none" len="sm" w="sm"/>
          </a:ln>
        </p:spPr>
      </p:sp>
      <p:grpSp>
        <p:nvGrpSpPr>
          <p:cNvPr name="Group 94" id="94"/>
          <p:cNvGrpSpPr/>
          <p:nvPr/>
        </p:nvGrpSpPr>
        <p:grpSpPr>
          <a:xfrm rot="0">
            <a:off x="359081" y="7292008"/>
            <a:ext cx="305209" cy="305209"/>
            <a:chOff x="0" y="0"/>
            <a:chExt cx="812800" cy="812800"/>
          </a:xfrm>
        </p:grpSpPr>
        <p:sp>
          <p:nvSpPr>
            <p:cNvPr name="Freeform 95" id="9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900D"/>
            </a:solidFill>
          </p:spPr>
        </p:sp>
        <p:sp>
          <p:nvSpPr>
            <p:cNvPr name="TextBox 96" id="96"/>
            <p:cNvSpPr txBox="true"/>
            <p:nvPr/>
          </p:nvSpPr>
          <p:spPr>
            <a:xfrm>
              <a:off x="76200" y="28575"/>
              <a:ext cx="660400" cy="708025"/>
            </a:xfrm>
            <a:prstGeom prst="rect">
              <a:avLst/>
            </a:prstGeom>
          </p:spPr>
          <p:txBody>
            <a:bodyPr anchor="ctr" rtlCol="false" tIns="50800" lIns="50800" bIns="50800" rIns="50800"/>
            <a:lstStyle/>
            <a:p>
              <a:pPr algn="ctr">
                <a:lnSpc>
                  <a:spcPts val="2800"/>
                </a:lnSpc>
              </a:pPr>
            </a:p>
          </p:txBody>
        </p:sp>
      </p:grpSp>
      <p:grpSp>
        <p:nvGrpSpPr>
          <p:cNvPr name="Group 97" id="97"/>
          <p:cNvGrpSpPr/>
          <p:nvPr/>
        </p:nvGrpSpPr>
        <p:grpSpPr>
          <a:xfrm rot="0">
            <a:off x="359081" y="7816292"/>
            <a:ext cx="305209" cy="305209"/>
            <a:chOff x="0" y="0"/>
            <a:chExt cx="812800" cy="812800"/>
          </a:xfrm>
        </p:grpSpPr>
        <p:sp>
          <p:nvSpPr>
            <p:cNvPr name="Freeform 98" id="9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900D"/>
            </a:solidFill>
          </p:spPr>
        </p:sp>
        <p:sp>
          <p:nvSpPr>
            <p:cNvPr name="TextBox 99" id="99"/>
            <p:cNvSpPr txBox="true"/>
            <p:nvPr/>
          </p:nvSpPr>
          <p:spPr>
            <a:xfrm>
              <a:off x="76200" y="28575"/>
              <a:ext cx="660400" cy="708025"/>
            </a:xfrm>
            <a:prstGeom prst="rect">
              <a:avLst/>
            </a:prstGeom>
          </p:spPr>
          <p:txBody>
            <a:bodyPr anchor="ctr" rtlCol="false" tIns="50800" lIns="50800" bIns="50800" rIns="50800"/>
            <a:lstStyle/>
            <a:p>
              <a:pPr algn="ctr">
                <a:lnSpc>
                  <a:spcPts val="2800"/>
                </a:lnSpc>
              </a:pPr>
            </a:p>
          </p:txBody>
        </p:sp>
      </p:grpSp>
      <p:grpSp>
        <p:nvGrpSpPr>
          <p:cNvPr name="Group 100" id="100"/>
          <p:cNvGrpSpPr/>
          <p:nvPr/>
        </p:nvGrpSpPr>
        <p:grpSpPr>
          <a:xfrm rot="0">
            <a:off x="359081" y="8747888"/>
            <a:ext cx="305209" cy="305209"/>
            <a:chOff x="0" y="0"/>
            <a:chExt cx="812800" cy="812800"/>
          </a:xfrm>
        </p:grpSpPr>
        <p:sp>
          <p:nvSpPr>
            <p:cNvPr name="Freeform 101" id="10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900D"/>
            </a:solidFill>
          </p:spPr>
        </p:sp>
        <p:sp>
          <p:nvSpPr>
            <p:cNvPr name="TextBox 102" id="102"/>
            <p:cNvSpPr txBox="true"/>
            <p:nvPr/>
          </p:nvSpPr>
          <p:spPr>
            <a:xfrm>
              <a:off x="76200" y="28575"/>
              <a:ext cx="660400" cy="708025"/>
            </a:xfrm>
            <a:prstGeom prst="rect">
              <a:avLst/>
            </a:prstGeom>
          </p:spPr>
          <p:txBody>
            <a:bodyPr anchor="ctr" rtlCol="false" tIns="50800" lIns="50800" bIns="50800" rIns="50800"/>
            <a:lstStyle/>
            <a:p>
              <a:pPr algn="ctr">
                <a:lnSpc>
                  <a:spcPts val="2800"/>
                </a:lnSpc>
              </a:pPr>
            </a:p>
          </p:txBody>
        </p:sp>
      </p:grpSp>
      <p:grpSp>
        <p:nvGrpSpPr>
          <p:cNvPr name="Group 103" id="103"/>
          <p:cNvGrpSpPr/>
          <p:nvPr/>
        </p:nvGrpSpPr>
        <p:grpSpPr>
          <a:xfrm rot="0">
            <a:off x="359081" y="9386472"/>
            <a:ext cx="305209" cy="305209"/>
            <a:chOff x="0" y="0"/>
            <a:chExt cx="812800" cy="812800"/>
          </a:xfrm>
        </p:grpSpPr>
        <p:sp>
          <p:nvSpPr>
            <p:cNvPr name="Freeform 104" id="10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900D"/>
            </a:solidFill>
          </p:spPr>
        </p:sp>
        <p:sp>
          <p:nvSpPr>
            <p:cNvPr name="TextBox 105" id="105"/>
            <p:cNvSpPr txBox="true"/>
            <p:nvPr/>
          </p:nvSpPr>
          <p:spPr>
            <a:xfrm>
              <a:off x="76200" y="28575"/>
              <a:ext cx="660400" cy="708025"/>
            </a:xfrm>
            <a:prstGeom prst="rect">
              <a:avLst/>
            </a:prstGeom>
          </p:spPr>
          <p:txBody>
            <a:bodyPr anchor="ctr" rtlCol="false" tIns="50800" lIns="50800" bIns="50800" rIns="50800"/>
            <a:lstStyle/>
            <a:p>
              <a:pPr algn="ctr">
                <a:lnSpc>
                  <a:spcPts val="2800"/>
                </a:lnSpc>
              </a:pPr>
            </a:p>
          </p:txBody>
        </p:sp>
      </p:grpSp>
      <p:grpSp>
        <p:nvGrpSpPr>
          <p:cNvPr name="Group 106" id="106"/>
          <p:cNvGrpSpPr/>
          <p:nvPr/>
        </p:nvGrpSpPr>
        <p:grpSpPr>
          <a:xfrm rot="0">
            <a:off x="359081" y="9990196"/>
            <a:ext cx="305209" cy="305209"/>
            <a:chOff x="0" y="0"/>
            <a:chExt cx="812800" cy="812800"/>
          </a:xfrm>
        </p:grpSpPr>
        <p:sp>
          <p:nvSpPr>
            <p:cNvPr name="Freeform 107" id="10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900D"/>
            </a:solidFill>
          </p:spPr>
        </p:sp>
        <p:sp>
          <p:nvSpPr>
            <p:cNvPr name="TextBox 108" id="108"/>
            <p:cNvSpPr txBox="true"/>
            <p:nvPr/>
          </p:nvSpPr>
          <p:spPr>
            <a:xfrm>
              <a:off x="76200" y="28575"/>
              <a:ext cx="660400" cy="708025"/>
            </a:xfrm>
            <a:prstGeom prst="rect">
              <a:avLst/>
            </a:prstGeom>
          </p:spPr>
          <p:txBody>
            <a:bodyPr anchor="ctr" rtlCol="false" tIns="50800" lIns="50800" bIns="50800" rIns="50800"/>
            <a:lstStyle/>
            <a:p>
              <a:pPr algn="ctr">
                <a:lnSpc>
                  <a:spcPts val="2800"/>
                </a:lnSpc>
              </a:pPr>
            </a:p>
          </p:txBody>
        </p:sp>
      </p:grpSp>
      <p:grpSp>
        <p:nvGrpSpPr>
          <p:cNvPr name="Group 109" id="109"/>
          <p:cNvGrpSpPr/>
          <p:nvPr/>
        </p:nvGrpSpPr>
        <p:grpSpPr>
          <a:xfrm rot="0">
            <a:off x="816895" y="7772871"/>
            <a:ext cx="4140765" cy="392052"/>
            <a:chOff x="0" y="0"/>
            <a:chExt cx="1049262" cy="99345"/>
          </a:xfrm>
        </p:grpSpPr>
        <p:sp>
          <p:nvSpPr>
            <p:cNvPr name="Freeform 110" id="110"/>
            <p:cNvSpPr/>
            <p:nvPr/>
          </p:nvSpPr>
          <p:spPr>
            <a:xfrm flipH="false" flipV="false" rot="0">
              <a:off x="0" y="0"/>
              <a:ext cx="1049262" cy="99345"/>
            </a:xfrm>
            <a:custGeom>
              <a:avLst/>
              <a:gdLst/>
              <a:ahLst/>
              <a:cxnLst/>
              <a:rect r="r" b="b" t="t" l="l"/>
              <a:pathLst>
                <a:path h="99345" w="1049262">
                  <a:moveTo>
                    <a:pt x="49673" y="0"/>
                  </a:moveTo>
                  <a:lnTo>
                    <a:pt x="999590" y="0"/>
                  </a:lnTo>
                  <a:cubicBezTo>
                    <a:pt x="1012764" y="0"/>
                    <a:pt x="1025398" y="5233"/>
                    <a:pt x="1034713" y="14549"/>
                  </a:cubicBezTo>
                  <a:cubicBezTo>
                    <a:pt x="1044029" y="23864"/>
                    <a:pt x="1049262" y="36499"/>
                    <a:pt x="1049262" y="49673"/>
                  </a:cubicBezTo>
                  <a:lnTo>
                    <a:pt x="1049262" y="49673"/>
                  </a:lnTo>
                  <a:cubicBezTo>
                    <a:pt x="1049262" y="62847"/>
                    <a:pt x="1044029" y="75481"/>
                    <a:pt x="1034713" y="84796"/>
                  </a:cubicBezTo>
                  <a:cubicBezTo>
                    <a:pt x="1025398" y="94112"/>
                    <a:pt x="1012764" y="99345"/>
                    <a:pt x="999590" y="99345"/>
                  </a:cubicBezTo>
                  <a:lnTo>
                    <a:pt x="49673" y="99345"/>
                  </a:lnTo>
                  <a:cubicBezTo>
                    <a:pt x="36499" y="99345"/>
                    <a:pt x="23864" y="94112"/>
                    <a:pt x="14549" y="84796"/>
                  </a:cubicBezTo>
                  <a:cubicBezTo>
                    <a:pt x="5233" y="75481"/>
                    <a:pt x="0" y="62847"/>
                    <a:pt x="0" y="49673"/>
                  </a:cubicBezTo>
                  <a:lnTo>
                    <a:pt x="0" y="49673"/>
                  </a:lnTo>
                  <a:cubicBezTo>
                    <a:pt x="0" y="36499"/>
                    <a:pt x="5233" y="23864"/>
                    <a:pt x="14549" y="14549"/>
                  </a:cubicBezTo>
                  <a:cubicBezTo>
                    <a:pt x="23864" y="5233"/>
                    <a:pt x="36499" y="0"/>
                    <a:pt x="49673" y="0"/>
                  </a:cubicBezTo>
                  <a:close/>
                </a:path>
              </a:pathLst>
            </a:custGeom>
            <a:gradFill rotWithShape="true">
              <a:gsLst>
                <a:gs pos="0">
                  <a:srgbClr val="11B854">
                    <a:alpha val="100000"/>
                  </a:srgbClr>
                </a:gs>
                <a:gs pos="100000">
                  <a:srgbClr val="005B4F">
                    <a:alpha val="100000"/>
                  </a:srgbClr>
                </a:gs>
              </a:gsLst>
              <a:lin ang="0"/>
            </a:gradFill>
          </p:spPr>
        </p:sp>
        <p:sp>
          <p:nvSpPr>
            <p:cNvPr name="TextBox 111" id="111"/>
            <p:cNvSpPr txBox="true"/>
            <p:nvPr/>
          </p:nvSpPr>
          <p:spPr>
            <a:xfrm>
              <a:off x="0" y="-19050"/>
              <a:ext cx="1049262" cy="118395"/>
            </a:xfrm>
            <a:prstGeom prst="rect">
              <a:avLst/>
            </a:prstGeom>
          </p:spPr>
          <p:txBody>
            <a:bodyPr anchor="ctr" rtlCol="false" tIns="50800" lIns="50800" bIns="50800" rIns="50800"/>
            <a:lstStyle/>
            <a:p>
              <a:pPr algn="ctr">
                <a:lnSpc>
                  <a:spcPts val="1399"/>
                </a:lnSpc>
              </a:pPr>
              <a:r>
                <a:rPr lang="en-US" sz="999">
                  <a:solidFill>
                    <a:srgbClr val="FFFFFF"/>
                  </a:solidFill>
                  <a:latin typeface="Canva Sans"/>
                  <a:ea typeface="Canva Sans"/>
                  <a:cs typeface="Canva Sans"/>
                  <a:sym typeface="Canva Sans"/>
                </a:rPr>
                <a:t>Participants were randomly divided into two groups:</a:t>
              </a:r>
            </a:p>
          </p:txBody>
        </p:sp>
      </p:grpSp>
      <p:grpSp>
        <p:nvGrpSpPr>
          <p:cNvPr name="Group 112" id="112"/>
          <p:cNvGrpSpPr/>
          <p:nvPr/>
        </p:nvGrpSpPr>
        <p:grpSpPr>
          <a:xfrm rot="0">
            <a:off x="816895" y="8728804"/>
            <a:ext cx="4140765" cy="439651"/>
            <a:chOff x="0" y="0"/>
            <a:chExt cx="1049262" cy="111407"/>
          </a:xfrm>
        </p:grpSpPr>
        <p:sp>
          <p:nvSpPr>
            <p:cNvPr name="Freeform 113" id="113"/>
            <p:cNvSpPr/>
            <p:nvPr/>
          </p:nvSpPr>
          <p:spPr>
            <a:xfrm flipH="false" flipV="false" rot="0">
              <a:off x="0" y="0"/>
              <a:ext cx="1049262" cy="111407"/>
            </a:xfrm>
            <a:custGeom>
              <a:avLst/>
              <a:gdLst/>
              <a:ahLst/>
              <a:cxnLst/>
              <a:rect r="r" b="b" t="t" l="l"/>
              <a:pathLst>
                <a:path h="111407" w="1049262">
                  <a:moveTo>
                    <a:pt x="55703" y="0"/>
                  </a:moveTo>
                  <a:lnTo>
                    <a:pt x="993559" y="0"/>
                  </a:lnTo>
                  <a:cubicBezTo>
                    <a:pt x="1008332" y="0"/>
                    <a:pt x="1022501" y="5869"/>
                    <a:pt x="1032947" y="16315"/>
                  </a:cubicBezTo>
                  <a:cubicBezTo>
                    <a:pt x="1043393" y="26762"/>
                    <a:pt x="1049262" y="40930"/>
                    <a:pt x="1049262" y="55703"/>
                  </a:cubicBezTo>
                  <a:lnTo>
                    <a:pt x="1049262" y="55703"/>
                  </a:lnTo>
                  <a:cubicBezTo>
                    <a:pt x="1049262" y="70477"/>
                    <a:pt x="1043393" y="84645"/>
                    <a:pt x="1032947" y="95092"/>
                  </a:cubicBezTo>
                  <a:cubicBezTo>
                    <a:pt x="1022501" y="105538"/>
                    <a:pt x="1008332" y="111407"/>
                    <a:pt x="993559" y="111407"/>
                  </a:cubicBezTo>
                  <a:lnTo>
                    <a:pt x="55703" y="111407"/>
                  </a:lnTo>
                  <a:cubicBezTo>
                    <a:pt x="40930" y="111407"/>
                    <a:pt x="26762" y="105538"/>
                    <a:pt x="16315" y="95092"/>
                  </a:cubicBezTo>
                  <a:cubicBezTo>
                    <a:pt x="5869" y="84645"/>
                    <a:pt x="0" y="70477"/>
                    <a:pt x="0" y="55703"/>
                  </a:cubicBezTo>
                  <a:lnTo>
                    <a:pt x="0" y="55703"/>
                  </a:lnTo>
                  <a:cubicBezTo>
                    <a:pt x="0" y="40930"/>
                    <a:pt x="5869" y="26762"/>
                    <a:pt x="16315" y="16315"/>
                  </a:cubicBezTo>
                  <a:cubicBezTo>
                    <a:pt x="26762" y="5869"/>
                    <a:pt x="40930" y="0"/>
                    <a:pt x="55703" y="0"/>
                  </a:cubicBezTo>
                  <a:close/>
                </a:path>
              </a:pathLst>
            </a:custGeom>
            <a:gradFill rotWithShape="true">
              <a:gsLst>
                <a:gs pos="0">
                  <a:srgbClr val="11B854">
                    <a:alpha val="100000"/>
                  </a:srgbClr>
                </a:gs>
                <a:gs pos="100000">
                  <a:srgbClr val="005B4F">
                    <a:alpha val="100000"/>
                  </a:srgbClr>
                </a:gs>
              </a:gsLst>
              <a:lin ang="0"/>
            </a:gradFill>
          </p:spPr>
        </p:sp>
        <p:sp>
          <p:nvSpPr>
            <p:cNvPr name="TextBox 114" id="114"/>
            <p:cNvSpPr txBox="true"/>
            <p:nvPr/>
          </p:nvSpPr>
          <p:spPr>
            <a:xfrm>
              <a:off x="0" y="-19050"/>
              <a:ext cx="1049262" cy="130457"/>
            </a:xfrm>
            <a:prstGeom prst="rect">
              <a:avLst/>
            </a:prstGeom>
          </p:spPr>
          <p:txBody>
            <a:bodyPr anchor="ctr" rtlCol="false" tIns="50800" lIns="50800" bIns="50800" rIns="50800"/>
            <a:lstStyle/>
            <a:p>
              <a:pPr algn="ctr">
                <a:lnSpc>
                  <a:spcPts val="1399"/>
                </a:lnSpc>
              </a:pPr>
              <a:r>
                <a:rPr lang="en-US" sz="999">
                  <a:solidFill>
                    <a:srgbClr val="FFFFFF"/>
                  </a:solidFill>
                  <a:latin typeface="Canva Sans"/>
                  <a:ea typeface="Canva Sans"/>
                  <a:cs typeface="Canva Sans"/>
                  <a:sym typeface="Canva Sans"/>
                </a:rPr>
                <a:t>A reading comprehension test was used to measure academic productivity.</a:t>
              </a:r>
            </a:p>
          </p:txBody>
        </p:sp>
      </p:grpSp>
      <p:grpSp>
        <p:nvGrpSpPr>
          <p:cNvPr name="Group 115" id="115"/>
          <p:cNvGrpSpPr/>
          <p:nvPr/>
        </p:nvGrpSpPr>
        <p:grpSpPr>
          <a:xfrm rot="0">
            <a:off x="816895" y="9319251"/>
            <a:ext cx="4140765" cy="439651"/>
            <a:chOff x="0" y="0"/>
            <a:chExt cx="1049262" cy="111407"/>
          </a:xfrm>
        </p:grpSpPr>
        <p:sp>
          <p:nvSpPr>
            <p:cNvPr name="Freeform 116" id="116"/>
            <p:cNvSpPr/>
            <p:nvPr/>
          </p:nvSpPr>
          <p:spPr>
            <a:xfrm flipH="false" flipV="false" rot="0">
              <a:off x="0" y="0"/>
              <a:ext cx="1049262" cy="111407"/>
            </a:xfrm>
            <a:custGeom>
              <a:avLst/>
              <a:gdLst/>
              <a:ahLst/>
              <a:cxnLst/>
              <a:rect r="r" b="b" t="t" l="l"/>
              <a:pathLst>
                <a:path h="111407" w="1049262">
                  <a:moveTo>
                    <a:pt x="55703" y="0"/>
                  </a:moveTo>
                  <a:lnTo>
                    <a:pt x="993559" y="0"/>
                  </a:lnTo>
                  <a:cubicBezTo>
                    <a:pt x="1008332" y="0"/>
                    <a:pt x="1022501" y="5869"/>
                    <a:pt x="1032947" y="16315"/>
                  </a:cubicBezTo>
                  <a:cubicBezTo>
                    <a:pt x="1043393" y="26762"/>
                    <a:pt x="1049262" y="40930"/>
                    <a:pt x="1049262" y="55703"/>
                  </a:cubicBezTo>
                  <a:lnTo>
                    <a:pt x="1049262" y="55703"/>
                  </a:lnTo>
                  <a:cubicBezTo>
                    <a:pt x="1049262" y="70477"/>
                    <a:pt x="1043393" y="84645"/>
                    <a:pt x="1032947" y="95092"/>
                  </a:cubicBezTo>
                  <a:cubicBezTo>
                    <a:pt x="1022501" y="105538"/>
                    <a:pt x="1008332" y="111407"/>
                    <a:pt x="993559" y="111407"/>
                  </a:cubicBezTo>
                  <a:lnTo>
                    <a:pt x="55703" y="111407"/>
                  </a:lnTo>
                  <a:cubicBezTo>
                    <a:pt x="40930" y="111407"/>
                    <a:pt x="26762" y="105538"/>
                    <a:pt x="16315" y="95092"/>
                  </a:cubicBezTo>
                  <a:cubicBezTo>
                    <a:pt x="5869" y="84645"/>
                    <a:pt x="0" y="70477"/>
                    <a:pt x="0" y="55703"/>
                  </a:cubicBezTo>
                  <a:lnTo>
                    <a:pt x="0" y="55703"/>
                  </a:lnTo>
                  <a:cubicBezTo>
                    <a:pt x="0" y="40930"/>
                    <a:pt x="5869" y="26762"/>
                    <a:pt x="16315" y="16315"/>
                  </a:cubicBezTo>
                  <a:cubicBezTo>
                    <a:pt x="26762" y="5869"/>
                    <a:pt x="40930" y="0"/>
                    <a:pt x="55703" y="0"/>
                  </a:cubicBezTo>
                  <a:close/>
                </a:path>
              </a:pathLst>
            </a:custGeom>
            <a:gradFill rotWithShape="true">
              <a:gsLst>
                <a:gs pos="0">
                  <a:srgbClr val="11B854">
                    <a:alpha val="100000"/>
                  </a:srgbClr>
                </a:gs>
                <a:gs pos="100000">
                  <a:srgbClr val="005B4F">
                    <a:alpha val="100000"/>
                  </a:srgbClr>
                </a:gs>
              </a:gsLst>
              <a:lin ang="0"/>
            </a:gradFill>
          </p:spPr>
        </p:sp>
        <p:sp>
          <p:nvSpPr>
            <p:cNvPr name="TextBox 117" id="117"/>
            <p:cNvSpPr txBox="true"/>
            <p:nvPr/>
          </p:nvSpPr>
          <p:spPr>
            <a:xfrm>
              <a:off x="0" y="-19050"/>
              <a:ext cx="1049262" cy="130457"/>
            </a:xfrm>
            <a:prstGeom prst="rect">
              <a:avLst/>
            </a:prstGeom>
          </p:spPr>
          <p:txBody>
            <a:bodyPr anchor="ctr" rtlCol="false" tIns="50800" lIns="50800" bIns="50800" rIns="50800"/>
            <a:lstStyle/>
            <a:p>
              <a:pPr algn="ctr">
                <a:lnSpc>
                  <a:spcPts val="1399"/>
                </a:lnSpc>
              </a:pPr>
              <a:r>
                <a:rPr lang="en-US" sz="999">
                  <a:solidFill>
                    <a:srgbClr val="FFFFFF"/>
                  </a:solidFill>
                  <a:latin typeface="Canva Sans"/>
                  <a:ea typeface="Canva Sans"/>
                  <a:cs typeface="Canva Sans"/>
                  <a:sym typeface="Canva Sans"/>
                </a:rPr>
                <a:t>Participants also completed a self-reported concentration rating scale after the task.</a:t>
              </a:r>
            </a:p>
          </p:txBody>
        </p:sp>
      </p:grpSp>
      <p:grpSp>
        <p:nvGrpSpPr>
          <p:cNvPr name="Group 118" id="118"/>
          <p:cNvGrpSpPr/>
          <p:nvPr/>
        </p:nvGrpSpPr>
        <p:grpSpPr>
          <a:xfrm rot="0">
            <a:off x="816895" y="9970055"/>
            <a:ext cx="4140765" cy="439651"/>
            <a:chOff x="0" y="0"/>
            <a:chExt cx="1049262" cy="111407"/>
          </a:xfrm>
        </p:grpSpPr>
        <p:sp>
          <p:nvSpPr>
            <p:cNvPr name="Freeform 119" id="119"/>
            <p:cNvSpPr/>
            <p:nvPr/>
          </p:nvSpPr>
          <p:spPr>
            <a:xfrm flipH="false" flipV="false" rot="0">
              <a:off x="0" y="0"/>
              <a:ext cx="1049262" cy="111407"/>
            </a:xfrm>
            <a:custGeom>
              <a:avLst/>
              <a:gdLst/>
              <a:ahLst/>
              <a:cxnLst/>
              <a:rect r="r" b="b" t="t" l="l"/>
              <a:pathLst>
                <a:path h="111407" w="1049262">
                  <a:moveTo>
                    <a:pt x="55703" y="0"/>
                  </a:moveTo>
                  <a:lnTo>
                    <a:pt x="993559" y="0"/>
                  </a:lnTo>
                  <a:cubicBezTo>
                    <a:pt x="1008332" y="0"/>
                    <a:pt x="1022501" y="5869"/>
                    <a:pt x="1032947" y="16315"/>
                  </a:cubicBezTo>
                  <a:cubicBezTo>
                    <a:pt x="1043393" y="26762"/>
                    <a:pt x="1049262" y="40930"/>
                    <a:pt x="1049262" y="55703"/>
                  </a:cubicBezTo>
                  <a:lnTo>
                    <a:pt x="1049262" y="55703"/>
                  </a:lnTo>
                  <a:cubicBezTo>
                    <a:pt x="1049262" y="70477"/>
                    <a:pt x="1043393" y="84645"/>
                    <a:pt x="1032947" y="95092"/>
                  </a:cubicBezTo>
                  <a:cubicBezTo>
                    <a:pt x="1022501" y="105538"/>
                    <a:pt x="1008332" y="111407"/>
                    <a:pt x="993559" y="111407"/>
                  </a:cubicBezTo>
                  <a:lnTo>
                    <a:pt x="55703" y="111407"/>
                  </a:lnTo>
                  <a:cubicBezTo>
                    <a:pt x="40930" y="111407"/>
                    <a:pt x="26762" y="105538"/>
                    <a:pt x="16315" y="95092"/>
                  </a:cubicBezTo>
                  <a:cubicBezTo>
                    <a:pt x="5869" y="84645"/>
                    <a:pt x="0" y="70477"/>
                    <a:pt x="0" y="55703"/>
                  </a:cubicBezTo>
                  <a:lnTo>
                    <a:pt x="0" y="55703"/>
                  </a:lnTo>
                  <a:cubicBezTo>
                    <a:pt x="0" y="40930"/>
                    <a:pt x="5869" y="26762"/>
                    <a:pt x="16315" y="16315"/>
                  </a:cubicBezTo>
                  <a:cubicBezTo>
                    <a:pt x="26762" y="5869"/>
                    <a:pt x="40930" y="0"/>
                    <a:pt x="55703" y="0"/>
                  </a:cubicBezTo>
                  <a:close/>
                </a:path>
              </a:pathLst>
            </a:custGeom>
            <a:gradFill rotWithShape="true">
              <a:gsLst>
                <a:gs pos="0">
                  <a:srgbClr val="11B854">
                    <a:alpha val="100000"/>
                  </a:srgbClr>
                </a:gs>
                <a:gs pos="100000">
                  <a:srgbClr val="005B4F">
                    <a:alpha val="100000"/>
                  </a:srgbClr>
                </a:gs>
              </a:gsLst>
              <a:lin ang="0"/>
            </a:gradFill>
          </p:spPr>
        </p:sp>
        <p:sp>
          <p:nvSpPr>
            <p:cNvPr name="TextBox 120" id="120"/>
            <p:cNvSpPr txBox="true"/>
            <p:nvPr/>
          </p:nvSpPr>
          <p:spPr>
            <a:xfrm>
              <a:off x="0" y="-19050"/>
              <a:ext cx="1049262" cy="130457"/>
            </a:xfrm>
            <a:prstGeom prst="rect">
              <a:avLst/>
            </a:prstGeom>
          </p:spPr>
          <p:txBody>
            <a:bodyPr anchor="ctr" rtlCol="false" tIns="50800" lIns="50800" bIns="50800" rIns="50800"/>
            <a:lstStyle/>
            <a:p>
              <a:pPr algn="ctr">
                <a:lnSpc>
                  <a:spcPts val="1399"/>
                </a:lnSpc>
              </a:pPr>
              <a:r>
                <a:rPr lang="en-US" sz="999">
                  <a:solidFill>
                    <a:srgbClr val="FFFFFF"/>
                  </a:solidFill>
                  <a:latin typeface="Canva Sans"/>
                  <a:ea typeface="Canva Sans"/>
                  <a:cs typeface="Canva Sans"/>
                  <a:sym typeface="Canva Sans"/>
                </a:rPr>
                <a:t>Data were analysed using independent t-tests to compare the results between the two groups.</a:t>
              </a:r>
            </a:p>
          </p:txBody>
        </p:sp>
      </p:grpSp>
      <p:grpSp>
        <p:nvGrpSpPr>
          <p:cNvPr name="Group 121" id="121"/>
          <p:cNvGrpSpPr/>
          <p:nvPr/>
        </p:nvGrpSpPr>
        <p:grpSpPr>
          <a:xfrm rot="0">
            <a:off x="206627" y="4139483"/>
            <a:ext cx="4963126" cy="1041743"/>
            <a:chOff x="0" y="0"/>
            <a:chExt cx="1257647" cy="263976"/>
          </a:xfrm>
        </p:grpSpPr>
        <p:sp>
          <p:nvSpPr>
            <p:cNvPr name="Freeform 122" id="122"/>
            <p:cNvSpPr/>
            <p:nvPr/>
          </p:nvSpPr>
          <p:spPr>
            <a:xfrm flipH="false" flipV="false" rot="0">
              <a:off x="0" y="0"/>
              <a:ext cx="1257647" cy="263976"/>
            </a:xfrm>
            <a:custGeom>
              <a:avLst/>
              <a:gdLst/>
              <a:ahLst/>
              <a:cxnLst/>
              <a:rect r="r" b="b" t="t" l="l"/>
              <a:pathLst>
                <a:path h="263976" w="1257647">
                  <a:moveTo>
                    <a:pt x="0" y="0"/>
                  </a:moveTo>
                  <a:lnTo>
                    <a:pt x="1257647" y="0"/>
                  </a:lnTo>
                  <a:lnTo>
                    <a:pt x="1257647" y="263976"/>
                  </a:lnTo>
                  <a:lnTo>
                    <a:pt x="0" y="263976"/>
                  </a:lnTo>
                  <a:close/>
                </a:path>
              </a:pathLst>
            </a:custGeom>
            <a:solidFill>
              <a:srgbClr val="D1FFDA"/>
            </a:solidFill>
          </p:spPr>
        </p:sp>
        <p:sp>
          <p:nvSpPr>
            <p:cNvPr name="TextBox 123" id="123"/>
            <p:cNvSpPr txBox="true"/>
            <p:nvPr/>
          </p:nvSpPr>
          <p:spPr>
            <a:xfrm>
              <a:off x="0" y="-47625"/>
              <a:ext cx="1257647" cy="311601"/>
            </a:xfrm>
            <a:prstGeom prst="rect">
              <a:avLst/>
            </a:prstGeom>
          </p:spPr>
          <p:txBody>
            <a:bodyPr anchor="ctr" rtlCol="false" tIns="50800" lIns="50800" bIns="50800" rIns="50800"/>
            <a:lstStyle/>
            <a:p>
              <a:pPr algn="ctr">
                <a:lnSpc>
                  <a:spcPts val="2800"/>
                </a:lnSpc>
              </a:pPr>
            </a:p>
          </p:txBody>
        </p:sp>
      </p:grpSp>
      <p:sp>
        <p:nvSpPr>
          <p:cNvPr name="TextBox 124" id="124"/>
          <p:cNvSpPr txBox="true"/>
          <p:nvPr/>
        </p:nvSpPr>
        <p:spPr>
          <a:xfrm rot="0">
            <a:off x="1404984" y="941911"/>
            <a:ext cx="8194434" cy="425975"/>
          </a:xfrm>
          <a:prstGeom prst="rect">
            <a:avLst/>
          </a:prstGeom>
        </p:spPr>
        <p:txBody>
          <a:bodyPr anchor="t" rtlCol="false" tIns="0" lIns="0" bIns="0" rIns="0">
            <a:spAutoFit/>
          </a:bodyPr>
          <a:lstStyle/>
          <a:p>
            <a:pPr algn="ctr">
              <a:lnSpc>
                <a:spcPts val="3270"/>
              </a:lnSpc>
            </a:pPr>
            <a:r>
              <a:rPr lang="en-US" sz="3270">
                <a:solidFill>
                  <a:srgbClr val="000000"/>
                </a:solidFill>
                <a:latin typeface="Anton"/>
                <a:ea typeface="Anton"/>
                <a:cs typeface="Anton"/>
                <a:sym typeface="Anton"/>
              </a:rPr>
              <a:t>This could be the main title of your research</a:t>
            </a:r>
          </a:p>
        </p:txBody>
      </p:sp>
      <p:sp>
        <p:nvSpPr>
          <p:cNvPr name="TextBox 125" id="125"/>
          <p:cNvSpPr txBox="true"/>
          <p:nvPr/>
        </p:nvSpPr>
        <p:spPr>
          <a:xfrm rot="0">
            <a:off x="1871132" y="1377410"/>
            <a:ext cx="7111746" cy="199725"/>
          </a:xfrm>
          <a:prstGeom prst="rect">
            <a:avLst/>
          </a:prstGeom>
        </p:spPr>
        <p:txBody>
          <a:bodyPr anchor="t" rtlCol="false" tIns="0" lIns="0" bIns="0" rIns="0">
            <a:spAutoFit/>
          </a:bodyPr>
          <a:lstStyle/>
          <a:p>
            <a:pPr algn="ctr">
              <a:lnSpc>
                <a:spcPts val="1591"/>
              </a:lnSpc>
            </a:pPr>
            <a:r>
              <a:rPr lang="en-US" b="true" sz="1136">
                <a:solidFill>
                  <a:srgbClr val="21001F"/>
                </a:solidFill>
                <a:latin typeface="Montserrat Bold"/>
                <a:ea typeface="Montserrat Bold"/>
                <a:cs typeface="Montserrat Bold"/>
                <a:sym typeface="Montserrat Bold"/>
              </a:rPr>
              <a:t>Mario Brosito</a:t>
            </a:r>
            <a:r>
              <a:rPr lang="en-US" b="true" sz="1136">
                <a:solidFill>
                  <a:srgbClr val="21001F"/>
                </a:solidFill>
                <a:latin typeface="Montserrat Bold"/>
                <a:ea typeface="Montserrat Bold"/>
                <a:cs typeface="Montserrat Bold"/>
                <a:sym typeface="Montserrat Bold"/>
              </a:rPr>
              <a:t>1</a:t>
            </a:r>
            <a:r>
              <a:rPr lang="en-US" b="true" sz="1136">
                <a:solidFill>
                  <a:srgbClr val="21001F"/>
                </a:solidFill>
                <a:latin typeface="Montserrat Bold"/>
                <a:ea typeface="Montserrat Bold"/>
                <a:cs typeface="Montserrat Bold"/>
                <a:sym typeface="Montserrat Bold"/>
              </a:rPr>
              <a:t>, Bowser Baddy</a:t>
            </a:r>
            <a:r>
              <a:rPr lang="en-US" b="true" sz="1136">
                <a:solidFill>
                  <a:srgbClr val="21001F"/>
                </a:solidFill>
                <a:latin typeface="Montserrat Bold"/>
                <a:ea typeface="Montserrat Bold"/>
                <a:cs typeface="Montserrat Bold"/>
                <a:sym typeface="Montserrat Bold"/>
              </a:rPr>
              <a:t>2</a:t>
            </a:r>
            <a:r>
              <a:rPr lang="en-US" b="true" sz="1136">
                <a:solidFill>
                  <a:srgbClr val="21001F"/>
                </a:solidFill>
                <a:latin typeface="Montserrat Bold"/>
                <a:ea typeface="Montserrat Bold"/>
                <a:cs typeface="Montserrat Bold"/>
                <a:sym typeface="Montserrat Bold"/>
              </a:rPr>
              <a:t>, Shoe Backa</a:t>
            </a:r>
            <a:r>
              <a:rPr lang="en-US" b="true" sz="1136">
                <a:solidFill>
                  <a:srgbClr val="21001F"/>
                </a:solidFill>
                <a:latin typeface="Montserrat Bold"/>
                <a:ea typeface="Montserrat Bold"/>
                <a:cs typeface="Montserrat Bold"/>
                <a:sym typeface="Montserrat Bold"/>
              </a:rPr>
              <a:t>3</a:t>
            </a:r>
          </a:p>
        </p:txBody>
      </p:sp>
      <p:sp>
        <p:nvSpPr>
          <p:cNvPr name="TextBox 126" id="126"/>
          <p:cNvSpPr txBox="true"/>
          <p:nvPr/>
        </p:nvSpPr>
        <p:spPr>
          <a:xfrm rot="0">
            <a:off x="1643413" y="1558085"/>
            <a:ext cx="7111746" cy="157180"/>
          </a:xfrm>
          <a:prstGeom prst="rect">
            <a:avLst/>
          </a:prstGeom>
        </p:spPr>
        <p:txBody>
          <a:bodyPr anchor="t" rtlCol="false" tIns="0" lIns="0" bIns="0" rIns="0">
            <a:spAutoFit/>
          </a:bodyPr>
          <a:lstStyle/>
          <a:p>
            <a:pPr algn="ctr">
              <a:lnSpc>
                <a:spcPts val="1311"/>
              </a:lnSpc>
            </a:pPr>
            <a:r>
              <a:rPr lang="en-US" sz="936">
                <a:solidFill>
                  <a:srgbClr val="21001F"/>
                </a:solidFill>
                <a:latin typeface="Open Sans"/>
                <a:ea typeface="Open Sans"/>
                <a:cs typeface="Open Sans"/>
                <a:sym typeface="Open Sans"/>
              </a:rPr>
              <a:t>Affiliated Organization </a:t>
            </a:r>
          </a:p>
        </p:txBody>
      </p:sp>
      <p:sp>
        <p:nvSpPr>
          <p:cNvPr name="TextBox 127" id="127"/>
          <p:cNvSpPr txBox="true"/>
          <p:nvPr/>
        </p:nvSpPr>
        <p:spPr>
          <a:xfrm rot="0">
            <a:off x="399548" y="1961342"/>
            <a:ext cx="1721654" cy="289226"/>
          </a:xfrm>
          <a:prstGeom prst="rect">
            <a:avLst/>
          </a:prstGeom>
        </p:spPr>
        <p:txBody>
          <a:bodyPr anchor="t" rtlCol="false" tIns="0" lIns="0" bIns="0" rIns="0">
            <a:spAutoFit/>
          </a:bodyPr>
          <a:lstStyle/>
          <a:p>
            <a:pPr algn="ctr">
              <a:lnSpc>
                <a:spcPts val="2431"/>
              </a:lnSpc>
            </a:pPr>
            <a:r>
              <a:rPr lang="en-US" b="true" sz="1736" spc="119">
                <a:solidFill>
                  <a:srgbClr val="FFFFFF"/>
                </a:solidFill>
                <a:latin typeface="Oswald Bold"/>
                <a:ea typeface="Oswald Bold"/>
                <a:cs typeface="Oswald Bold"/>
                <a:sym typeface="Oswald Bold"/>
              </a:rPr>
              <a:t>INTRODUCTION</a:t>
            </a:r>
          </a:p>
        </p:txBody>
      </p:sp>
      <p:sp>
        <p:nvSpPr>
          <p:cNvPr name="TextBox 128" id="128"/>
          <p:cNvSpPr txBox="true"/>
          <p:nvPr/>
        </p:nvSpPr>
        <p:spPr>
          <a:xfrm rot="0">
            <a:off x="451917" y="10818606"/>
            <a:ext cx="1657012" cy="289226"/>
          </a:xfrm>
          <a:prstGeom prst="rect">
            <a:avLst/>
          </a:prstGeom>
        </p:spPr>
        <p:txBody>
          <a:bodyPr anchor="t" rtlCol="false" tIns="0" lIns="0" bIns="0" rIns="0">
            <a:spAutoFit/>
          </a:bodyPr>
          <a:lstStyle/>
          <a:p>
            <a:pPr algn="ctr">
              <a:lnSpc>
                <a:spcPts val="2431"/>
              </a:lnSpc>
            </a:pPr>
            <a:r>
              <a:rPr lang="en-US" b="true" sz="1736" spc="119">
                <a:solidFill>
                  <a:srgbClr val="FFFFFF"/>
                </a:solidFill>
                <a:latin typeface="Oswald Bold"/>
                <a:ea typeface="Oswald Bold"/>
                <a:cs typeface="Oswald Bold"/>
                <a:sym typeface="Oswald Bold"/>
              </a:rPr>
              <a:t>RESULTS</a:t>
            </a:r>
          </a:p>
        </p:txBody>
      </p:sp>
      <p:sp>
        <p:nvSpPr>
          <p:cNvPr name="TextBox 129" id="129"/>
          <p:cNvSpPr txBox="true"/>
          <p:nvPr/>
        </p:nvSpPr>
        <p:spPr>
          <a:xfrm rot="0">
            <a:off x="5793905" y="6774752"/>
            <a:ext cx="1657012" cy="289226"/>
          </a:xfrm>
          <a:prstGeom prst="rect">
            <a:avLst/>
          </a:prstGeom>
        </p:spPr>
        <p:txBody>
          <a:bodyPr anchor="t" rtlCol="false" tIns="0" lIns="0" bIns="0" rIns="0">
            <a:spAutoFit/>
          </a:bodyPr>
          <a:lstStyle/>
          <a:p>
            <a:pPr algn="ctr">
              <a:lnSpc>
                <a:spcPts val="2431"/>
              </a:lnSpc>
            </a:pPr>
            <a:r>
              <a:rPr lang="en-US" b="true" sz="1736" spc="119">
                <a:solidFill>
                  <a:srgbClr val="FFFFFF"/>
                </a:solidFill>
                <a:latin typeface="Oswald Bold"/>
                <a:ea typeface="Oswald Bold"/>
                <a:cs typeface="Oswald Bold"/>
                <a:sym typeface="Oswald Bold"/>
              </a:rPr>
              <a:t>DISCUSSION</a:t>
            </a:r>
          </a:p>
        </p:txBody>
      </p:sp>
      <p:sp>
        <p:nvSpPr>
          <p:cNvPr name="TextBox 130" id="130"/>
          <p:cNvSpPr txBox="true"/>
          <p:nvPr/>
        </p:nvSpPr>
        <p:spPr>
          <a:xfrm rot="0">
            <a:off x="5427006" y="13356397"/>
            <a:ext cx="5060752" cy="1082703"/>
          </a:xfrm>
          <a:prstGeom prst="rect">
            <a:avLst/>
          </a:prstGeom>
        </p:spPr>
        <p:txBody>
          <a:bodyPr anchor="t" rtlCol="false" tIns="0" lIns="0" bIns="0" rIns="0">
            <a:spAutoFit/>
          </a:bodyPr>
          <a:lstStyle/>
          <a:p>
            <a:pPr algn="just" marL="172719" indent="-86360" lvl="1">
              <a:lnSpc>
                <a:spcPts val="1119"/>
              </a:lnSpc>
              <a:buFont typeface="Arial"/>
              <a:buChar char="•"/>
            </a:pPr>
            <a:r>
              <a:rPr lang="en-US" sz="799">
                <a:solidFill>
                  <a:srgbClr val="21001F"/>
                </a:solidFill>
                <a:latin typeface="Open Sans"/>
                <a:ea typeface="Open Sans"/>
                <a:cs typeface="Open Sans"/>
                <a:sym typeface="Open Sans"/>
              </a:rPr>
              <a:t>Boubekri, M., et al. (2014). Impact of windows and daylight exposure on overall health and sleep quality of office workers. Sleep Health, 1(1), 1-6.</a:t>
            </a:r>
          </a:p>
          <a:p>
            <a:pPr algn="just" marL="172719" indent="-86360" lvl="1">
              <a:lnSpc>
                <a:spcPts val="1119"/>
              </a:lnSpc>
              <a:buFont typeface="Arial"/>
              <a:buChar char="•"/>
            </a:pPr>
            <a:r>
              <a:rPr lang="en-US" sz="799">
                <a:solidFill>
                  <a:srgbClr val="21001F"/>
                </a:solidFill>
                <a:latin typeface="Open Sans"/>
                <a:ea typeface="Open Sans"/>
                <a:cs typeface="Open Sans"/>
                <a:sym typeface="Open Sans"/>
              </a:rPr>
              <a:t>Li, D., &amp; Sullivan, W.C. (2016). Impact of views to school landscapes on recovery from stress and mental fatigue. Landscape and Urban Planning, 148, 149-158.</a:t>
            </a:r>
          </a:p>
          <a:p>
            <a:pPr algn="just" marL="172719" indent="-86360" lvl="1">
              <a:lnSpc>
                <a:spcPts val="1119"/>
              </a:lnSpc>
              <a:buFont typeface="Arial"/>
              <a:buChar char="•"/>
            </a:pPr>
            <a:r>
              <a:rPr lang="en-US" sz="799">
                <a:solidFill>
                  <a:srgbClr val="21001F"/>
                </a:solidFill>
                <a:latin typeface="Open Sans"/>
                <a:ea typeface="Open Sans"/>
                <a:cs typeface="Open Sans"/>
                <a:sym typeface="Open Sans"/>
              </a:rPr>
              <a:t>Alimoglu, M.K., &amp; Donmez, L. (2005). Daylight exposure and the other predictors of burnout among nurses in a university hospital. International Journal of Nursing Studies, 42(5), 549-555.</a:t>
            </a:r>
          </a:p>
          <a:p>
            <a:pPr algn="just" marL="172719" indent="-86360" lvl="1">
              <a:lnSpc>
                <a:spcPts val="1119"/>
              </a:lnSpc>
              <a:buFont typeface="Arial"/>
              <a:buChar char="•"/>
            </a:pPr>
            <a:r>
              <a:rPr lang="en-US" sz="799">
                <a:solidFill>
                  <a:srgbClr val="21001F"/>
                </a:solidFill>
                <a:latin typeface="Open Sans"/>
                <a:ea typeface="Open Sans"/>
                <a:cs typeface="Open Sans"/>
                <a:sym typeface="Open Sans"/>
              </a:rPr>
              <a:t>Smolders, K.C.H.J., &amp; de Kort, Y.A.W. (2014). Bright light and mental fatigue: Effects on alertness, mood, and performance. Biological Psychology, 97, 116-123.</a:t>
            </a:r>
          </a:p>
        </p:txBody>
      </p:sp>
      <p:sp>
        <p:nvSpPr>
          <p:cNvPr name="TextBox 131" id="131"/>
          <p:cNvSpPr txBox="true"/>
          <p:nvPr/>
        </p:nvSpPr>
        <p:spPr>
          <a:xfrm rot="0">
            <a:off x="5524632" y="10938785"/>
            <a:ext cx="4963126" cy="1793282"/>
          </a:xfrm>
          <a:prstGeom prst="rect">
            <a:avLst/>
          </a:prstGeom>
        </p:spPr>
        <p:txBody>
          <a:bodyPr anchor="t" rtlCol="false" tIns="0" lIns="0" bIns="0" rIns="0">
            <a:spAutoFit/>
          </a:bodyPr>
          <a:lstStyle/>
          <a:p>
            <a:pPr algn="just">
              <a:lnSpc>
                <a:spcPts val="1451"/>
              </a:lnSpc>
            </a:pPr>
            <a:r>
              <a:rPr lang="en-US" sz="1036">
                <a:solidFill>
                  <a:srgbClr val="21001F"/>
                </a:solidFill>
                <a:latin typeface="Open Sans"/>
                <a:ea typeface="Open Sans"/>
                <a:cs typeface="Open Sans"/>
                <a:sym typeface="Open Sans"/>
              </a:rPr>
              <a:t>In conclusion, natural light exposure has a positive impact on university students’ productivity during study sessions. This suggests that universities should consider designing study areas with greater access to natural lighting to enhance students’ focus and academic performance. Incorporating natural light into learning environments may be a simple yet effective strategy to support student well-being and educational success. Furthermore, creating naturally lit spaces can promote a healthier and more comfortable study environment. Such improvements may also increase student satisfaction with campus facilities. Encouraging students to study in well-lit areas could enhance their learning efficiency. </a:t>
            </a:r>
          </a:p>
        </p:txBody>
      </p:sp>
      <p:sp>
        <p:nvSpPr>
          <p:cNvPr name="TextBox 132" id="132"/>
          <p:cNvSpPr txBox="true"/>
          <p:nvPr/>
        </p:nvSpPr>
        <p:spPr>
          <a:xfrm rot="0">
            <a:off x="1072222" y="14169259"/>
            <a:ext cx="1142381" cy="157146"/>
          </a:xfrm>
          <a:prstGeom prst="rect">
            <a:avLst/>
          </a:prstGeom>
        </p:spPr>
        <p:txBody>
          <a:bodyPr anchor="t" rtlCol="false" tIns="0" lIns="0" bIns="0" rIns="0">
            <a:spAutoFit/>
          </a:bodyPr>
          <a:lstStyle/>
          <a:p>
            <a:pPr algn="just">
              <a:lnSpc>
                <a:spcPts val="1311"/>
              </a:lnSpc>
            </a:pPr>
            <a:r>
              <a:rPr lang="en-US" sz="936">
                <a:solidFill>
                  <a:srgbClr val="21001F"/>
                </a:solidFill>
                <a:latin typeface="Open Sans"/>
                <a:ea typeface="Open Sans"/>
                <a:cs typeface="Open Sans"/>
                <a:sym typeface="Open Sans"/>
              </a:rPr>
              <a:t>Figure 2 : Line Chart</a:t>
            </a:r>
          </a:p>
        </p:txBody>
      </p:sp>
      <p:sp>
        <p:nvSpPr>
          <p:cNvPr name="TextBox 133" id="133"/>
          <p:cNvSpPr txBox="true"/>
          <p:nvPr/>
        </p:nvSpPr>
        <p:spPr>
          <a:xfrm rot="0">
            <a:off x="206627" y="11291988"/>
            <a:ext cx="4963126" cy="707227"/>
          </a:xfrm>
          <a:prstGeom prst="rect">
            <a:avLst/>
          </a:prstGeom>
        </p:spPr>
        <p:txBody>
          <a:bodyPr anchor="t" rtlCol="false" tIns="0" lIns="0" bIns="0" rIns="0">
            <a:spAutoFit/>
          </a:bodyPr>
          <a:lstStyle/>
          <a:p>
            <a:pPr algn="just">
              <a:lnSpc>
                <a:spcPts val="1451"/>
              </a:lnSpc>
            </a:pPr>
            <a:r>
              <a:rPr lang="en-US" sz="1036">
                <a:solidFill>
                  <a:srgbClr val="21001F"/>
                </a:solidFill>
                <a:latin typeface="Open Sans"/>
                <a:ea typeface="Open Sans"/>
                <a:cs typeface="Open Sans"/>
                <a:sym typeface="Open Sans"/>
              </a:rPr>
              <a:t>The results showed that exposure to natural light had a positive impact on students’ productivity. Statistical analysis revealed significant differences in both objective test scores and self-reported concentration levels between the two groups.</a:t>
            </a:r>
          </a:p>
        </p:txBody>
      </p:sp>
      <p:sp>
        <p:nvSpPr>
          <p:cNvPr name="TextBox 134" id="134"/>
          <p:cNvSpPr txBox="true"/>
          <p:nvPr/>
        </p:nvSpPr>
        <p:spPr>
          <a:xfrm rot="0">
            <a:off x="3080913" y="12490099"/>
            <a:ext cx="2011713" cy="1431264"/>
          </a:xfrm>
          <a:prstGeom prst="rect">
            <a:avLst/>
          </a:prstGeom>
        </p:spPr>
        <p:txBody>
          <a:bodyPr anchor="t" rtlCol="false" tIns="0" lIns="0" bIns="0" rIns="0">
            <a:spAutoFit/>
          </a:bodyPr>
          <a:lstStyle/>
          <a:p>
            <a:pPr algn="just">
              <a:lnSpc>
                <a:spcPts val="1451"/>
              </a:lnSpc>
            </a:pPr>
            <a:r>
              <a:rPr lang="en-US" sz="1036">
                <a:solidFill>
                  <a:srgbClr val="21001F"/>
                </a:solidFill>
                <a:latin typeface="Open Sans"/>
                <a:ea typeface="Open Sans"/>
                <a:cs typeface="Open Sans"/>
                <a:sym typeface="Open Sans"/>
              </a:rPr>
              <a:t>The results showed that exposure to natural light had a positive impact on students’ productivity. Statistical analysis revealed significant differences in both objective test scores and self-reported concentration levels between the two groups.</a:t>
            </a:r>
          </a:p>
        </p:txBody>
      </p:sp>
      <p:sp>
        <p:nvSpPr>
          <p:cNvPr name="TextBox 135" id="135"/>
          <p:cNvSpPr txBox="true"/>
          <p:nvPr/>
        </p:nvSpPr>
        <p:spPr>
          <a:xfrm rot="0">
            <a:off x="5502202" y="7207633"/>
            <a:ext cx="4963126" cy="1431264"/>
          </a:xfrm>
          <a:prstGeom prst="rect">
            <a:avLst/>
          </a:prstGeom>
        </p:spPr>
        <p:txBody>
          <a:bodyPr anchor="t" rtlCol="false" tIns="0" lIns="0" bIns="0" rIns="0">
            <a:spAutoFit/>
          </a:bodyPr>
          <a:lstStyle/>
          <a:p>
            <a:pPr algn="just">
              <a:lnSpc>
                <a:spcPts val="1451"/>
              </a:lnSpc>
            </a:pPr>
            <a:r>
              <a:rPr lang="en-US" sz="1036">
                <a:solidFill>
                  <a:srgbClr val="21001F"/>
                </a:solidFill>
                <a:latin typeface="Open Sans"/>
                <a:ea typeface="Open Sans"/>
                <a:cs typeface="Open Sans"/>
                <a:sym typeface="Open Sans"/>
              </a:rPr>
              <a:t>The findings of this study demonstrate that natural light exposure can significantly enhance student productivity. Students who studied under natural light performed better on reading comprehension tests and reported higher concentration levels compared to those who studied under artificial lighting. These results align with previous studies suggesting that natural light increases alertness, reduces eye strain, and improves overall cognitive performance. However, other factors such as prior sleep quality, time of day, and personal lighting preferences might have also influenced the outcomes. </a:t>
            </a:r>
          </a:p>
        </p:txBody>
      </p:sp>
      <p:sp>
        <p:nvSpPr>
          <p:cNvPr name="TextBox 136" id="136"/>
          <p:cNvSpPr txBox="true"/>
          <p:nvPr/>
        </p:nvSpPr>
        <p:spPr>
          <a:xfrm rot="0">
            <a:off x="5524632" y="9952970"/>
            <a:ext cx="4963126" cy="345208"/>
          </a:xfrm>
          <a:prstGeom prst="rect">
            <a:avLst/>
          </a:prstGeom>
        </p:spPr>
        <p:txBody>
          <a:bodyPr anchor="t" rtlCol="false" tIns="0" lIns="0" bIns="0" rIns="0">
            <a:spAutoFit/>
          </a:bodyPr>
          <a:lstStyle/>
          <a:p>
            <a:pPr algn="just">
              <a:lnSpc>
                <a:spcPts val="1451"/>
              </a:lnSpc>
            </a:pPr>
            <a:r>
              <a:rPr lang="en-US" sz="1036">
                <a:solidFill>
                  <a:srgbClr val="21001F"/>
                </a:solidFill>
                <a:latin typeface="Open Sans"/>
                <a:ea typeface="Open Sans"/>
                <a:cs typeface="Open Sans"/>
                <a:sym typeface="Open Sans"/>
              </a:rPr>
              <a:t>Further research with larger sample sizes and varied academic tasks is needed to strengthen these findings and explore long-term effects.</a:t>
            </a:r>
          </a:p>
        </p:txBody>
      </p:sp>
      <p:sp>
        <p:nvSpPr>
          <p:cNvPr name="TextBox 137" id="137"/>
          <p:cNvSpPr txBox="true"/>
          <p:nvPr/>
        </p:nvSpPr>
        <p:spPr>
          <a:xfrm rot="0">
            <a:off x="8740060" y="6354805"/>
            <a:ext cx="1142381" cy="157146"/>
          </a:xfrm>
          <a:prstGeom prst="rect">
            <a:avLst/>
          </a:prstGeom>
        </p:spPr>
        <p:txBody>
          <a:bodyPr anchor="t" rtlCol="false" tIns="0" lIns="0" bIns="0" rIns="0">
            <a:spAutoFit/>
          </a:bodyPr>
          <a:lstStyle/>
          <a:p>
            <a:pPr algn="just">
              <a:lnSpc>
                <a:spcPts val="1311"/>
              </a:lnSpc>
            </a:pPr>
            <a:r>
              <a:rPr lang="en-US" sz="936">
                <a:solidFill>
                  <a:srgbClr val="21001F"/>
                </a:solidFill>
                <a:latin typeface="Open Sans"/>
                <a:ea typeface="Open Sans"/>
                <a:cs typeface="Open Sans"/>
                <a:sym typeface="Open Sans"/>
              </a:rPr>
              <a:t>Figure 3: Pie Chart</a:t>
            </a:r>
          </a:p>
        </p:txBody>
      </p:sp>
      <p:sp>
        <p:nvSpPr>
          <p:cNvPr name="TextBox 138" id="138"/>
          <p:cNvSpPr txBox="true"/>
          <p:nvPr/>
        </p:nvSpPr>
        <p:spPr>
          <a:xfrm rot="0">
            <a:off x="6281179" y="3804084"/>
            <a:ext cx="1142381" cy="157146"/>
          </a:xfrm>
          <a:prstGeom prst="rect">
            <a:avLst/>
          </a:prstGeom>
        </p:spPr>
        <p:txBody>
          <a:bodyPr anchor="t" rtlCol="false" tIns="0" lIns="0" bIns="0" rIns="0">
            <a:spAutoFit/>
          </a:bodyPr>
          <a:lstStyle/>
          <a:p>
            <a:pPr algn="just">
              <a:lnSpc>
                <a:spcPts val="1311"/>
              </a:lnSpc>
            </a:pPr>
            <a:r>
              <a:rPr lang="en-US" sz="936">
                <a:solidFill>
                  <a:srgbClr val="21001F"/>
                </a:solidFill>
                <a:latin typeface="Open Sans"/>
                <a:ea typeface="Open Sans"/>
                <a:cs typeface="Open Sans"/>
                <a:sym typeface="Open Sans"/>
              </a:rPr>
              <a:t>Figure 2 : Bar Chart</a:t>
            </a:r>
          </a:p>
        </p:txBody>
      </p:sp>
      <p:sp>
        <p:nvSpPr>
          <p:cNvPr name="TextBox 139" id="139"/>
          <p:cNvSpPr txBox="true"/>
          <p:nvPr/>
        </p:nvSpPr>
        <p:spPr>
          <a:xfrm rot="0">
            <a:off x="5616554" y="4561121"/>
            <a:ext cx="2011713" cy="1431264"/>
          </a:xfrm>
          <a:prstGeom prst="rect">
            <a:avLst/>
          </a:prstGeom>
        </p:spPr>
        <p:txBody>
          <a:bodyPr anchor="t" rtlCol="false" tIns="0" lIns="0" bIns="0" rIns="0">
            <a:spAutoFit/>
          </a:bodyPr>
          <a:lstStyle/>
          <a:p>
            <a:pPr algn="just">
              <a:lnSpc>
                <a:spcPts val="1451"/>
              </a:lnSpc>
            </a:pPr>
            <a:r>
              <a:rPr lang="en-US" sz="1036">
                <a:solidFill>
                  <a:srgbClr val="21001F"/>
                </a:solidFill>
                <a:latin typeface="Open Sans"/>
                <a:ea typeface="Open Sans"/>
                <a:cs typeface="Open Sans"/>
                <a:sym typeface="Open Sans"/>
              </a:rPr>
              <a:t>The results showed that exposure to natural light had a positive impact on students’ productivity. Statistical analysis revealed significant differences in both objective test scores and self-reported concentration levels between the two groups.</a:t>
            </a:r>
          </a:p>
        </p:txBody>
      </p:sp>
      <p:sp>
        <p:nvSpPr>
          <p:cNvPr name="TextBox 140" id="140"/>
          <p:cNvSpPr txBox="true"/>
          <p:nvPr/>
        </p:nvSpPr>
        <p:spPr>
          <a:xfrm rot="0">
            <a:off x="8305394" y="2110718"/>
            <a:ext cx="2011713" cy="1431264"/>
          </a:xfrm>
          <a:prstGeom prst="rect">
            <a:avLst/>
          </a:prstGeom>
        </p:spPr>
        <p:txBody>
          <a:bodyPr anchor="t" rtlCol="false" tIns="0" lIns="0" bIns="0" rIns="0">
            <a:spAutoFit/>
          </a:bodyPr>
          <a:lstStyle/>
          <a:p>
            <a:pPr algn="just">
              <a:lnSpc>
                <a:spcPts val="1451"/>
              </a:lnSpc>
            </a:pPr>
            <a:r>
              <a:rPr lang="en-US" sz="1036">
                <a:solidFill>
                  <a:srgbClr val="21001F"/>
                </a:solidFill>
                <a:latin typeface="Open Sans"/>
                <a:ea typeface="Open Sans"/>
                <a:cs typeface="Open Sans"/>
                <a:sym typeface="Open Sans"/>
              </a:rPr>
              <a:t>The results showed that exposure to natural light had a positive impact on students’ productivity. Statistical analysis revealed significant differences in both objective test scores and self-reported concentration levels between the two groups.</a:t>
            </a:r>
          </a:p>
        </p:txBody>
      </p:sp>
      <p:sp>
        <p:nvSpPr>
          <p:cNvPr name="TextBox 141" id="141"/>
          <p:cNvSpPr txBox="true"/>
          <p:nvPr/>
        </p:nvSpPr>
        <p:spPr>
          <a:xfrm rot="0">
            <a:off x="206627" y="5975911"/>
            <a:ext cx="4963126" cy="1069245"/>
          </a:xfrm>
          <a:prstGeom prst="rect">
            <a:avLst/>
          </a:prstGeom>
        </p:spPr>
        <p:txBody>
          <a:bodyPr anchor="t" rtlCol="false" tIns="0" lIns="0" bIns="0" rIns="0">
            <a:spAutoFit/>
          </a:bodyPr>
          <a:lstStyle/>
          <a:p>
            <a:pPr algn="just">
              <a:lnSpc>
                <a:spcPts val="1451"/>
              </a:lnSpc>
            </a:pPr>
            <a:r>
              <a:rPr lang="en-US" sz="1036">
                <a:solidFill>
                  <a:srgbClr val="21001F"/>
                </a:solidFill>
                <a:latin typeface="Open Sans"/>
                <a:ea typeface="Open Sans"/>
                <a:cs typeface="Open Sans"/>
                <a:sym typeface="Open Sans"/>
              </a:rPr>
              <a:t>This study involved an experimental design to examine the effects of natural light on student productivity. Fifty undergraduate students were recruited and divided into two groups to compare their performance under different lighting conditions. Productivity was assessed through both objective and subjective measures, and statistical analysis was conducted to determine significant differences between groups.</a:t>
            </a:r>
          </a:p>
        </p:txBody>
      </p:sp>
      <p:sp>
        <p:nvSpPr>
          <p:cNvPr name="TextBox 142" id="142"/>
          <p:cNvSpPr txBox="true"/>
          <p:nvPr/>
        </p:nvSpPr>
        <p:spPr>
          <a:xfrm rot="0">
            <a:off x="1069200" y="8221670"/>
            <a:ext cx="4023427" cy="345208"/>
          </a:xfrm>
          <a:prstGeom prst="rect">
            <a:avLst/>
          </a:prstGeom>
        </p:spPr>
        <p:txBody>
          <a:bodyPr anchor="t" rtlCol="false" tIns="0" lIns="0" bIns="0" rIns="0">
            <a:spAutoFit/>
          </a:bodyPr>
          <a:lstStyle/>
          <a:p>
            <a:pPr algn="just" marL="223848" indent="-111924" lvl="1">
              <a:lnSpc>
                <a:spcPts val="1451"/>
              </a:lnSpc>
              <a:buFont typeface="Arial"/>
              <a:buChar char="•"/>
            </a:pPr>
            <a:r>
              <a:rPr lang="en-US" sz="1036">
                <a:solidFill>
                  <a:srgbClr val="21001F"/>
                </a:solidFill>
                <a:latin typeface="Open Sans"/>
                <a:ea typeface="Open Sans"/>
                <a:cs typeface="Open Sans"/>
                <a:sym typeface="Open Sans"/>
              </a:rPr>
              <a:t>Group 1 studied in a room with natural light.</a:t>
            </a:r>
          </a:p>
          <a:p>
            <a:pPr algn="just" marL="223848" indent="-111924" lvl="1">
              <a:lnSpc>
                <a:spcPts val="1451"/>
              </a:lnSpc>
              <a:buFont typeface="Arial"/>
              <a:buChar char="•"/>
            </a:pPr>
            <a:r>
              <a:rPr lang="en-US" sz="1036">
                <a:solidFill>
                  <a:srgbClr val="21001F"/>
                </a:solidFill>
                <a:latin typeface="Open Sans"/>
                <a:ea typeface="Open Sans"/>
                <a:cs typeface="Open Sans"/>
                <a:sym typeface="Open Sans"/>
              </a:rPr>
              <a:t>G</a:t>
            </a:r>
            <a:r>
              <a:rPr lang="en-US" sz="1036">
                <a:solidFill>
                  <a:srgbClr val="21001F"/>
                </a:solidFill>
                <a:latin typeface="Open Sans"/>
                <a:ea typeface="Open Sans"/>
                <a:cs typeface="Open Sans"/>
                <a:sym typeface="Open Sans"/>
              </a:rPr>
              <a:t>roup 2 studied in a room with artificial light.</a:t>
            </a:r>
          </a:p>
        </p:txBody>
      </p:sp>
      <p:sp>
        <p:nvSpPr>
          <p:cNvPr name="TextBox 143" id="143"/>
          <p:cNvSpPr txBox="true"/>
          <p:nvPr/>
        </p:nvSpPr>
        <p:spPr>
          <a:xfrm rot="0">
            <a:off x="206627" y="2382095"/>
            <a:ext cx="4963126" cy="707227"/>
          </a:xfrm>
          <a:prstGeom prst="rect">
            <a:avLst/>
          </a:prstGeom>
        </p:spPr>
        <p:txBody>
          <a:bodyPr anchor="t" rtlCol="false" tIns="0" lIns="0" bIns="0" rIns="0">
            <a:spAutoFit/>
          </a:bodyPr>
          <a:lstStyle/>
          <a:p>
            <a:pPr algn="just">
              <a:lnSpc>
                <a:spcPts val="1451"/>
              </a:lnSpc>
            </a:pPr>
            <a:r>
              <a:rPr lang="en-US" sz="1036">
                <a:solidFill>
                  <a:srgbClr val="21001F"/>
                </a:solidFill>
                <a:latin typeface="Open Sans"/>
                <a:ea typeface="Open Sans"/>
                <a:cs typeface="Open Sans"/>
                <a:sym typeface="Open Sans"/>
              </a:rPr>
              <a:t>Natural light is known to influence human mood and productivity. However, limited studies have examined its effect among university students in Malaysia. This research aims to determine whether increased exposure to natural light improves students’ productivity during study sessions.</a:t>
            </a:r>
          </a:p>
        </p:txBody>
      </p:sp>
      <p:sp>
        <p:nvSpPr>
          <p:cNvPr name="TextBox 144" id="144"/>
          <p:cNvSpPr txBox="true"/>
          <p:nvPr/>
        </p:nvSpPr>
        <p:spPr>
          <a:xfrm rot="0">
            <a:off x="274648" y="3181993"/>
            <a:ext cx="4865499" cy="888236"/>
          </a:xfrm>
          <a:prstGeom prst="rect">
            <a:avLst/>
          </a:prstGeom>
        </p:spPr>
        <p:txBody>
          <a:bodyPr anchor="t" rtlCol="false" tIns="0" lIns="0" bIns="0" rIns="0">
            <a:spAutoFit/>
          </a:bodyPr>
          <a:lstStyle/>
          <a:p>
            <a:pPr algn="just" marL="223848" indent="-111924" lvl="1">
              <a:lnSpc>
                <a:spcPts val="1451"/>
              </a:lnSpc>
              <a:buFont typeface="Arial"/>
              <a:buChar char="•"/>
            </a:pPr>
            <a:r>
              <a:rPr lang="en-US" sz="1036">
                <a:solidFill>
                  <a:srgbClr val="21001F"/>
                </a:solidFill>
                <a:latin typeface="Open Sans"/>
                <a:ea typeface="Open Sans"/>
                <a:cs typeface="Open Sans"/>
                <a:sym typeface="Open Sans"/>
              </a:rPr>
              <a:t>Natural light influences mood, focus, and performance.</a:t>
            </a:r>
          </a:p>
          <a:p>
            <a:pPr algn="just" marL="223848" indent="-111924" lvl="1">
              <a:lnSpc>
                <a:spcPts val="1451"/>
              </a:lnSpc>
              <a:buFont typeface="Arial"/>
              <a:buChar char="•"/>
            </a:pPr>
            <a:r>
              <a:rPr lang="en-US" sz="1036">
                <a:solidFill>
                  <a:srgbClr val="21001F"/>
                </a:solidFill>
                <a:latin typeface="Open Sans"/>
                <a:ea typeface="Open Sans"/>
                <a:cs typeface="Open Sans"/>
                <a:sym typeface="Open Sans"/>
              </a:rPr>
              <a:t>Many studies show benefits of natural light globally.</a:t>
            </a:r>
          </a:p>
          <a:p>
            <a:pPr algn="just" marL="223848" indent="-111924" lvl="1">
              <a:lnSpc>
                <a:spcPts val="1451"/>
              </a:lnSpc>
              <a:buFont typeface="Arial"/>
              <a:buChar char="•"/>
            </a:pPr>
            <a:r>
              <a:rPr lang="en-US" sz="1036">
                <a:solidFill>
                  <a:srgbClr val="21001F"/>
                </a:solidFill>
                <a:latin typeface="Open Sans"/>
                <a:ea typeface="Open Sans"/>
                <a:cs typeface="Open Sans"/>
                <a:sym typeface="Open Sans"/>
              </a:rPr>
              <a:t>Limited research exists for Malaysian university students.</a:t>
            </a:r>
          </a:p>
          <a:p>
            <a:pPr algn="just" marL="223848" indent="-111924" lvl="1">
              <a:lnSpc>
                <a:spcPts val="1451"/>
              </a:lnSpc>
              <a:buFont typeface="Arial"/>
              <a:buChar char="•"/>
            </a:pPr>
            <a:r>
              <a:rPr lang="en-US" sz="1036">
                <a:solidFill>
                  <a:srgbClr val="21001F"/>
                </a:solidFill>
                <a:latin typeface="Open Sans"/>
                <a:ea typeface="Open Sans"/>
                <a:cs typeface="Open Sans"/>
                <a:sym typeface="Open Sans"/>
              </a:rPr>
              <a:t>Results can help improve study space designs in universities.</a:t>
            </a:r>
          </a:p>
          <a:p>
            <a:pPr algn="just" marL="223848" indent="-111924" lvl="1">
              <a:lnSpc>
                <a:spcPts val="1451"/>
              </a:lnSpc>
              <a:buFont typeface="Arial"/>
              <a:buChar char="•"/>
            </a:pPr>
            <a:r>
              <a:rPr lang="en-US" sz="1036">
                <a:solidFill>
                  <a:srgbClr val="21001F"/>
                </a:solidFill>
                <a:latin typeface="Open Sans"/>
                <a:ea typeface="Open Sans"/>
                <a:cs typeface="Open Sans"/>
                <a:sym typeface="Open Sans"/>
              </a:rPr>
              <a:t>This study investigates if natural light improves student productivity.</a:t>
            </a:r>
          </a:p>
        </p:txBody>
      </p:sp>
      <p:sp>
        <p:nvSpPr>
          <p:cNvPr name="TextBox 145" id="145"/>
          <p:cNvSpPr txBox="true"/>
          <p:nvPr/>
        </p:nvSpPr>
        <p:spPr>
          <a:xfrm rot="0">
            <a:off x="255440" y="4301979"/>
            <a:ext cx="4865499" cy="707227"/>
          </a:xfrm>
          <a:prstGeom prst="rect">
            <a:avLst/>
          </a:prstGeom>
        </p:spPr>
        <p:txBody>
          <a:bodyPr anchor="t" rtlCol="false" tIns="0" lIns="0" bIns="0" rIns="0">
            <a:spAutoFit/>
          </a:bodyPr>
          <a:lstStyle/>
          <a:p>
            <a:pPr algn="just">
              <a:lnSpc>
                <a:spcPts val="1451"/>
              </a:lnSpc>
            </a:pPr>
            <a:r>
              <a:rPr lang="en-US" sz="1036">
                <a:solidFill>
                  <a:srgbClr val="21001F"/>
                </a:solidFill>
                <a:latin typeface="Open Sans"/>
                <a:ea typeface="Open Sans"/>
                <a:cs typeface="Open Sans"/>
                <a:sym typeface="Open Sans"/>
              </a:rPr>
              <a:t>Natural light is known to influence human mood and productivity. However, limited studies have examined its effect among university students in Malaysia. This research aims to determine whether increased exposure to natural light improves students’ productivity during study sessions.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DAGtArd8J2E</dc:identifier>
  <dcterms:modified xsi:type="dcterms:W3CDTF">2011-08-01T06:04:30Z</dcterms:modified>
  <cp:revision>1</cp:revision>
  <dc:title>Academic Research Poster</dc:title>
</cp:coreProperties>
</file>